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66" r:id="rId3"/>
    <p:sldId id="394" r:id="rId4"/>
    <p:sldId id="269" r:id="rId5"/>
    <p:sldId id="267" r:id="rId6"/>
    <p:sldId id="268" r:id="rId7"/>
    <p:sldId id="271" r:id="rId8"/>
    <p:sldId id="270" r:id="rId9"/>
    <p:sldId id="393" r:id="rId10"/>
    <p:sldId id="388" r:id="rId11"/>
    <p:sldId id="339" r:id="rId12"/>
    <p:sldId id="386" r:id="rId13"/>
    <p:sldId id="387" r:id="rId14"/>
    <p:sldId id="272" r:id="rId15"/>
    <p:sldId id="341" r:id="rId16"/>
    <p:sldId id="389" r:id="rId17"/>
    <p:sldId id="274" r:id="rId18"/>
    <p:sldId id="275" r:id="rId19"/>
    <p:sldId id="347" r:id="rId20"/>
    <p:sldId id="342" r:id="rId21"/>
    <p:sldId id="343" r:id="rId22"/>
    <p:sldId id="344" r:id="rId23"/>
    <p:sldId id="345" r:id="rId24"/>
    <p:sldId id="346" r:id="rId25"/>
    <p:sldId id="299" r:id="rId26"/>
    <p:sldId id="348" r:id="rId27"/>
    <p:sldId id="350" r:id="rId28"/>
    <p:sldId id="351" r:id="rId29"/>
    <p:sldId id="352" r:id="rId30"/>
    <p:sldId id="353" r:id="rId31"/>
    <p:sldId id="354" r:id="rId32"/>
    <p:sldId id="355" r:id="rId33"/>
    <p:sldId id="356" r:id="rId34"/>
    <p:sldId id="357" r:id="rId35"/>
    <p:sldId id="358" r:id="rId36"/>
    <p:sldId id="359" r:id="rId37"/>
    <p:sldId id="304" r:id="rId38"/>
    <p:sldId id="360" r:id="rId39"/>
    <p:sldId id="361" r:id="rId40"/>
    <p:sldId id="362" r:id="rId41"/>
    <p:sldId id="363" r:id="rId42"/>
    <p:sldId id="364" r:id="rId43"/>
    <p:sldId id="377" r:id="rId44"/>
    <p:sldId id="305" r:id="rId45"/>
    <p:sldId id="365" r:id="rId46"/>
    <p:sldId id="366" r:id="rId47"/>
    <p:sldId id="306" r:id="rId48"/>
    <p:sldId id="371" r:id="rId49"/>
    <p:sldId id="378" r:id="rId50"/>
    <p:sldId id="379" r:id="rId51"/>
    <p:sldId id="381" r:id="rId52"/>
    <p:sldId id="265" r:id="rId53"/>
    <p:sldId id="390" r:id="rId54"/>
    <p:sldId id="39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A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2" autoAdjust="0"/>
    <p:restoredTop sz="94660"/>
  </p:normalViewPr>
  <p:slideViewPr>
    <p:cSldViewPr snapToGrid="0">
      <p:cViewPr varScale="1">
        <p:scale>
          <a:sx n="68" d="100"/>
          <a:sy n="68" d="100"/>
        </p:scale>
        <p:origin x="5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iq Younas (AT)" userId="c21d9f0a-df46-4cee-8865-92b8c7ce497d" providerId="ADAL" clId="{87DDC412-8506-4971-B9B7-31FCB6A5DB93}"/>
    <pc:docChg chg="modSld">
      <pc:chgData name="Tariq Younas (AT)" userId="c21d9f0a-df46-4cee-8865-92b8c7ce497d" providerId="ADAL" clId="{87DDC412-8506-4971-B9B7-31FCB6A5DB93}" dt="2019-03-29T04:08:57.342" v="13"/>
      <pc:docMkLst>
        <pc:docMk/>
      </pc:docMkLst>
      <pc:sldChg chg="modTransition">
        <pc:chgData name="Tariq Younas (AT)" userId="c21d9f0a-df46-4cee-8865-92b8c7ce497d" providerId="ADAL" clId="{87DDC412-8506-4971-B9B7-31FCB6A5DB93}" dt="2019-03-29T04:08:57.342" v="13"/>
        <pc:sldMkLst>
          <pc:docMk/>
          <pc:sldMk cId="2217449287" sldId="388"/>
        </pc:sldMkLst>
      </pc:sldChg>
      <pc:sldChg chg="modAnim">
        <pc:chgData name="Tariq Younas (AT)" userId="c21d9f0a-df46-4cee-8865-92b8c7ce497d" providerId="ADAL" clId="{87DDC412-8506-4971-B9B7-31FCB6A5DB93}" dt="2019-03-29T04:08:29.202" v="12"/>
        <pc:sldMkLst>
          <pc:docMk/>
          <pc:sldMk cId="1010461854" sldId="39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2517FF-E034-491E-A680-1981A1A29630}" type="doc">
      <dgm:prSet loTypeId="urn:microsoft.com/office/officeart/2005/8/layout/cycle6" loCatId="cycle" qsTypeId="urn:microsoft.com/office/officeart/2005/8/quickstyle/simple5" qsCatId="simple" csTypeId="urn:microsoft.com/office/officeart/2005/8/colors/accent0_3" csCatId="mainScheme" phldr="1"/>
      <dgm:spPr/>
      <dgm:t>
        <a:bodyPr/>
        <a:lstStyle/>
        <a:p>
          <a:endParaRPr lang="en-NZ"/>
        </a:p>
      </dgm:t>
    </dgm:pt>
    <dgm:pt modelId="{6D9B1A70-6D2B-4B25-A43E-55D651D1C419}">
      <dgm:prSet phldrT="[Text]"/>
      <dgm:spPr/>
      <dgm:t>
        <a:bodyPr/>
        <a:lstStyle/>
        <a:p>
          <a:r>
            <a:rPr lang="en-NZ" dirty="0"/>
            <a:t>Mission Critical</a:t>
          </a:r>
        </a:p>
      </dgm:t>
    </dgm:pt>
    <dgm:pt modelId="{2F571C44-029E-4062-86E7-17FD81CDCE8C}" type="parTrans" cxnId="{CFE9F7A6-6D14-4640-899F-E0934D86E257}">
      <dgm:prSet/>
      <dgm:spPr/>
      <dgm:t>
        <a:bodyPr/>
        <a:lstStyle/>
        <a:p>
          <a:endParaRPr lang="en-NZ"/>
        </a:p>
      </dgm:t>
    </dgm:pt>
    <dgm:pt modelId="{A9C3196F-CF89-4207-96F7-186899A21CF3}" type="sibTrans" cxnId="{CFE9F7A6-6D14-4640-899F-E0934D86E257}">
      <dgm:prSet/>
      <dgm:spPr/>
      <dgm:t>
        <a:bodyPr/>
        <a:lstStyle/>
        <a:p>
          <a:endParaRPr lang="en-NZ"/>
        </a:p>
      </dgm:t>
    </dgm:pt>
    <dgm:pt modelId="{296A66B3-2274-4A13-89D7-861F86D1F1F8}">
      <dgm:prSet phldrT="[Text]"/>
      <dgm:spPr/>
      <dgm:t>
        <a:bodyPr/>
        <a:lstStyle/>
        <a:p>
          <a:r>
            <a:rPr lang="en-NZ"/>
            <a:t>Robust Solutions</a:t>
          </a:r>
        </a:p>
      </dgm:t>
    </dgm:pt>
    <dgm:pt modelId="{6A7846CE-1C91-419D-9D98-F04FA4E2B24A}" type="parTrans" cxnId="{EB35948C-F242-4614-A2FD-56FCE2019024}">
      <dgm:prSet/>
      <dgm:spPr/>
      <dgm:t>
        <a:bodyPr/>
        <a:lstStyle/>
        <a:p>
          <a:endParaRPr lang="en-NZ"/>
        </a:p>
      </dgm:t>
    </dgm:pt>
    <dgm:pt modelId="{A79EAB1A-D910-43CB-B493-9A4A86B25BB7}" type="sibTrans" cxnId="{EB35948C-F242-4614-A2FD-56FCE2019024}">
      <dgm:prSet/>
      <dgm:spPr/>
      <dgm:t>
        <a:bodyPr/>
        <a:lstStyle/>
        <a:p>
          <a:endParaRPr lang="en-NZ"/>
        </a:p>
      </dgm:t>
    </dgm:pt>
    <dgm:pt modelId="{B0371AFE-D9DB-43F4-B5CE-C875848D1007}" type="pres">
      <dgm:prSet presAssocID="{272517FF-E034-491E-A680-1981A1A29630}" presName="cycle" presStyleCnt="0">
        <dgm:presLayoutVars>
          <dgm:dir/>
          <dgm:resizeHandles val="exact"/>
        </dgm:presLayoutVars>
      </dgm:prSet>
      <dgm:spPr/>
    </dgm:pt>
    <dgm:pt modelId="{6501E110-0A80-4F29-8076-F0289B422373}" type="pres">
      <dgm:prSet presAssocID="{6D9B1A70-6D2B-4B25-A43E-55D651D1C419}" presName="node" presStyleLbl="node1" presStyleIdx="0" presStyleCnt="2">
        <dgm:presLayoutVars>
          <dgm:bulletEnabled val="1"/>
        </dgm:presLayoutVars>
      </dgm:prSet>
      <dgm:spPr/>
    </dgm:pt>
    <dgm:pt modelId="{8821E98E-9979-41A2-BF8C-CBCAA9C5A682}" type="pres">
      <dgm:prSet presAssocID="{6D9B1A70-6D2B-4B25-A43E-55D651D1C419}" presName="spNode" presStyleCnt="0"/>
      <dgm:spPr/>
    </dgm:pt>
    <dgm:pt modelId="{0982ABB3-764F-41C6-9BD9-33F07FC1928D}" type="pres">
      <dgm:prSet presAssocID="{A9C3196F-CF89-4207-96F7-186899A21CF3}" presName="sibTrans" presStyleLbl="sibTrans1D1" presStyleIdx="0" presStyleCnt="2"/>
      <dgm:spPr/>
    </dgm:pt>
    <dgm:pt modelId="{9093C12A-2C02-4269-9FAC-E961A5EB9D82}" type="pres">
      <dgm:prSet presAssocID="{296A66B3-2274-4A13-89D7-861F86D1F1F8}" presName="node" presStyleLbl="node1" presStyleIdx="1" presStyleCnt="2">
        <dgm:presLayoutVars>
          <dgm:bulletEnabled val="1"/>
        </dgm:presLayoutVars>
      </dgm:prSet>
      <dgm:spPr/>
    </dgm:pt>
    <dgm:pt modelId="{D96BC12B-0F16-4FB9-88DA-0AC5B25244C5}" type="pres">
      <dgm:prSet presAssocID="{296A66B3-2274-4A13-89D7-861F86D1F1F8}" presName="spNode" presStyleCnt="0"/>
      <dgm:spPr/>
    </dgm:pt>
    <dgm:pt modelId="{CE274DDB-11DD-42AC-AF99-DE4B641816B3}" type="pres">
      <dgm:prSet presAssocID="{A79EAB1A-D910-43CB-B493-9A4A86B25BB7}" presName="sibTrans" presStyleLbl="sibTrans1D1" presStyleIdx="1" presStyleCnt="2"/>
      <dgm:spPr/>
    </dgm:pt>
  </dgm:ptLst>
  <dgm:cxnLst>
    <dgm:cxn modelId="{7A1ECB4B-FE05-408B-9C2E-50715A5E4496}" type="presOf" srcId="{272517FF-E034-491E-A680-1981A1A29630}" destId="{B0371AFE-D9DB-43F4-B5CE-C875848D1007}" srcOrd="0" destOrd="0" presId="urn:microsoft.com/office/officeart/2005/8/layout/cycle6"/>
    <dgm:cxn modelId="{4C328875-74FB-43CE-BFCF-20AFCEFA2F0C}" type="presOf" srcId="{296A66B3-2274-4A13-89D7-861F86D1F1F8}" destId="{9093C12A-2C02-4269-9FAC-E961A5EB9D82}" srcOrd="0" destOrd="0" presId="urn:microsoft.com/office/officeart/2005/8/layout/cycle6"/>
    <dgm:cxn modelId="{EB35948C-F242-4614-A2FD-56FCE2019024}" srcId="{272517FF-E034-491E-A680-1981A1A29630}" destId="{296A66B3-2274-4A13-89D7-861F86D1F1F8}" srcOrd="1" destOrd="0" parTransId="{6A7846CE-1C91-419D-9D98-F04FA4E2B24A}" sibTransId="{A79EAB1A-D910-43CB-B493-9A4A86B25BB7}"/>
    <dgm:cxn modelId="{674A8A98-6E0B-4ECE-8D97-C028C7C59CA2}" type="presOf" srcId="{A9C3196F-CF89-4207-96F7-186899A21CF3}" destId="{0982ABB3-764F-41C6-9BD9-33F07FC1928D}" srcOrd="0" destOrd="0" presId="urn:microsoft.com/office/officeart/2005/8/layout/cycle6"/>
    <dgm:cxn modelId="{CFE9F7A6-6D14-4640-899F-E0934D86E257}" srcId="{272517FF-E034-491E-A680-1981A1A29630}" destId="{6D9B1A70-6D2B-4B25-A43E-55D651D1C419}" srcOrd="0" destOrd="0" parTransId="{2F571C44-029E-4062-86E7-17FD81CDCE8C}" sibTransId="{A9C3196F-CF89-4207-96F7-186899A21CF3}"/>
    <dgm:cxn modelId="{9CFB22C6-7B92-420A-9271-0394D4957F53}" type="presOf" srcId="{6D9B1A70-6D2B-4B25-A43E-55D651D1C419}" destId="{6501E110-0A80-4F29-8076-F0289B422373}" srcOrd="0" destOrd="0" presId="urn:microsoft.com/office/officeart/2005/8/layout/cycle6"/>
    <dgm:cxn modelId="{2CA6DCE7-B5E7-4AC7-8FB6-E0B98D61D52A}" type="presOf" srcId="{A79EAB1A-D910-43CB-B493-9A4A86B25BB7}" destId="{CE274DDB-11DD-42AC-AF99-DE4B641816B3}" srcOrd="0" destOrd="0" presId="urn:microsoft.com/office/officeart/2005/8/layout/cycle6"/>
    <dgm:cxn modelId="{05DC44F9-9BC7-40FD-AF17-081F154EC88E}" type="presParOf" srcId="{B0371AFE-D9DB-43F4-B5CE-C875848D1007}" destId="{6501E110-0A80-4F29-8076-F0289B422373}" srcOrd="0" destOrd="0" presId="urn:microsoft.com/office/officeart/2005/8/layout/cycle6"/>
    <dgm:cxn modelId="{6F06812F-C8EF-444E-8456-4D47EB8D176E}" type="presParOf" srcId="{B0371AFE-D9DB-43F4-B5CE-C875848D1007}" destId="{8821E98E-9979-41A2-BF8C-CBCAA9C5A682}" srcOrd="1" destOrd="0" presId="urn:microsoft.com/office/officeart/2005/8/layout/cycle6"/>
    <dgm:cxn modelId="{52452AC4-B039-49A3-8FFA-190E24D6EEE0}" type="presParOf" srcId="{B0371AFE-D9DB-43F4-B5CE-C875848D1007}" destId="{0982ABB3-764F-41C6-9BD9-33F07FC1928D}" srcOrd="2" destOrd="0" presId="urn:microsoft.com/office/officeart/2005/8/layout/cycle6"/>
    <dgm:cxn modelId="{314CF41A-6FF4-4B74-8AFD-F0A7B0C6E3A5}" type="presParOf" srcId="{B0371AFE-D9DB-43F4-B5CE-C875848D1007}" destId="{9093C12A-2C02-4269-9FAC-E961A5EB9D82}" srcOrd="3" destOrd="0" presId="urn:microsoft.com/office/officeart/2005/8/layout/cycle6"/>
    <dgm:cxn modelId="{CC9C1595-07E4-4387-BCE9-6B9B3994FBDB}" type="presParOf" srcId="{B0371AFE-D9DB-43F4-B5CE-C875848D1007}" destId="{D96BC12B-0F16-4FB9-88DA-0AC5B25244C5}" srcOrd="4" destOrd="0" presId="urn:microsoft.com/office/officeart/2005/8/layout/cycle6"/>
    <dgm:cxn modelId="{3C96C4DB-5652-4772-BFA2-9FA47259DADB}" type="presParOf" srcId="{B0371AFE-D9DB-43F4-B5CE-C875848D1007}" destId="{CE274DDB-11DD-42AC-AF99-DE4B641816B3}"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E279B8-3D73-485E-8EC6-4A47F97129D0}"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NZ"/>
        </a:p>
      </dgm:t>
    </dgm:pt>
    <dgm:pt modelId="{1AF3C08E-BC39-45A7-8A0A-0886CAE5A006}">
      <dgm:prSet phldrT="[Text]" custT="1"/>
      <dgm:spPr/>
      <dgm:t>
        <a:bodyPr/>
        <a:lstStyle/>
        <a:p>
          <a:r>
            <a:rPr kumimoji="0" lang="en-US" altLang="en-US" sz="2400" b="1" i="0" u="none" strike="noStrike" cap="none" normalizeH="0" baseline="0" dirty="0">
              <a:ln>
                <a:noFill/>
              </a:ln>
              <a:solidFill>
                <a:schemeClr val="tx1"/>
              </a:solidFill>
              <a:effectLst/>
              <a:latin typeface="proxima-nova-1"/>
            </a:rPr>
            <a:t>R</a:t>
          </a:r>
          <a:r>
            <a:rPr kumimoji="0" lang="en-US" altLang="en-US" sz="2400" b="0" i="0" u="none" strike="noStrike" cap="none" normalizeH="0" baseline="0" dirty="0">
              <a:ln>
                <a:noFill/>
              </a:ln>
              <a:solidFill>
                <a:schemeClr val="tx1"/>
              </a:solidFill>
              <a:effectLst/>
              <a:latin typeface="proxima-nova-1"/>
            </a:rPr>
            <a:t>eliability</a:t>
          </a:r>
          <a:endParaRPr lang="en-NZ" sz="2000" b="0" dirty="0">
            <a:solidFill>
              <a:schemeClr val="tx1"/>
            </a:solidFill>
          </a:endParaRPr>
        </a:p>
      </dgm:t>
    </dgm:pt>
    <dgm:pt modelId="{21D79A74-A68A-4DFE-99F0-2B82852D0856}" type="parTrans" cxnId="{CF08CE16-AA2D-4C57-9611-4D0BC0D9B726}">
      <dgm:prSet/>
      <dgm:spPr/>
      <dgm:t>
        <a:bodyPr/>
        <a:lstStyle/>
        <a:p>
          <a:endParaRPr lang="en-NZ"/>
        </a:p>
      </dgm:t>
    </dgm:pt>
    <dgm:pt modelId="{4E73AEF9-9B9E-4D13-B3F3-754756FB5EC1}" type="sibTrans" cxnId="{CF08CE16-AA2D-4C57-9611-4D0BC0D9B726}">
      <dgm:prSet/>
      <dgm:spPr/>
      <dgm:t>
        <a:bodyPr/>
        <a:lstStyle/>
        <a:p>
          <a:endParaRPr lang="en-NZ"/>
        </a:p>
      </dgm:t>
    </dgm:pt>
    <dgm:pt modelId="{E88BA9BE-CD82-42BC-BE3C-7E86B26A7134}">
      <dgm:prSet phldrT="[Text]" custT="1"/>
      <dgm:spPr/>
      <dgm:t>
        <a:bodyPr/>
        <a:lstStyle/>
        <a:p>
          <a:r>
            <a:rPr lang="en-NZ" sz="2400" b="1" dirty="0"/>
            <a:t>M</a:t>
          </a:r>
          <a:r>
            <a:rPr lang="en-NZ" sz="2400" dirty="0"/>
            <a:t>aintainability</a:t>
          </a:r>
          <a:endParaRPr lang="en-NZ" sz="2000" dirty="0"/>
        </a:p>
      </dgm:t>
    </dgm:pt>
    <dgm:pt modelId="{B7CDB527-923F-4A76-98A7-B127EFAB97F5}" type="parTrans" cxnId="{781204DC-DFD8-42C9-B4B7-75D68C224B08}">
      <dgm:prSet/>
      <dgm:spPr/>
      <dgm:t>
        <a:bodyPr/>
        <a:lstStyle/>
        <a:p>
          <a:endParaRPr lang="en-NZ"/>
        </a:p>
      </dgm:t>
    </dgm:pt>
    <dgm:pt modelId="{FBFA781C-2FE8-44CC-8CF7-5E505F9E53CF}" type="sibTrans" cxnId="{781204DC-DFD8-42C9-B4B7-75D68C224B08}">
      <dgm:prSet/>
      <dgm:spPr/>
      <dgm:t>
        <a:bodyPr/>
        <a:lstStyle/>
        <a:p>
          <a:endParaRPr lang="en-NZ"/>
        </a:p>
      </dgm:t>
    </dgm:pt>
    <dgm:pt modelId="{0A7663B2-3B15-404B-8C50-D0908759FD8A}">
      <dgm:prSet phldrT="[Text]" custT="1"/>
      <dgm:spPr/>
      <dgm:t>
        <a:bodyPr/>
        <a:lstStyle/>
        <a:p>
          <a:r>
            <a:rPr lang="en-NZ" sz="2400" b="1" dirty="0"/>
            <a:t>S</a:t>
          </a:r>
          <a:r>
            <a:rPr lang="en-NZ" sz="2400" dirty="0"/>
            <a:t>calability</a:t>
          </a:r>
          <a:endParaRPr lang="en-NZ" sz="2000" dirty="0"/>
        </a:p>
      </dgm:t>
    </dgm:pt>
    <dgm:pt modelId="{16FC8EAB-172B-433C-990C-B25C3A41CDDF}" type="parTrans" cxnId="{34FA2FB7-4133-46A1-BE12-910953CA9665}">
      <dgm:prSet/>
      <dgm:spPr/>
      <dgm:t>
        <a:bodyPr/>
        <a:lstStyle/>
        <a:p>
          <a:endParaRPr lang="en-NZ"/>
        </a:p>
      </dgm:t>
    </dgm:pt>
    <dgm:pt modelId="{42BC0D1F-39B1-4BAF-9DCC-B207D91C87C9}" type="sibTrans" cxnId="{34FA2FB7-4133-46A1-BE12-910953CA9665}">
      <dgm:prSet/>
      <dgm:spPr/>
      <dgm:t>
        <a:bodyPr/>
        <a:lstStyle/>
        <a:p>
          <a:endParaRPr lang="en-NZ"/>
        </a:p>
      </dgm:t>
    </dgm:pt>
    <dgm:pt modelId="{3D94D128-5DBF-444A-8677-377BCAF9F6AB}" type="pres">
      <dgm:prSet presAssocID="{6EE279B8-3D73-485E-8EC6-4A47F97129D0}" presName="Name0" presStyleCnt="0">
        <dgm:presLayoutVars>
          <dgm:chMax val="11"/>
          <dgm:chPref val="11"/>
          <dgm:dir/>
          <dgm:resizeHandles/>
        </dgm:presLayoutVars>
      </dgm:prSet>
      <dgm:spPr/>
    </dgm:pt>
    <dgm:pt modelId="{8125F224-C0D6-4663-97A6-CA2F904A77F5}" type="pres">
      <dgm:prSet presAssocID="{0A7663B2-3B15-404B-8C50-D0908759FD8A}" presName="Accent3" presStyleCnt="0"/>
      <dgm:spPr/>
    </dgm:pt>
    <dgm:pt modelId="{A7DA5894-7A59-4747-88F6-FF8A97098D53}" type="pres">
      <dgm:prSet presAssocID="{0A7663B2-3B15-404B-8C50-D0908759FD8A}" presName="Accent" presStyleLbl="node1" presStyleIdx="0" presStyleCnt="3"/>
      <dgm:spPr/>
    </dgm:pt>
    <dgm:pt modelId="{A0245029-274F-430B-AEF8-E965C017919B}" type="pres">
      <dgm:prSet presAssocID="{0A7663B2-3B15-404B-8C50-D0908759FD8A}" presName="ParentBackground3" presStyleCnt="0"/>
      <dgm:spPr/>
    </dgm:pt>
    <dgm:pt modelId="{908B9619-D86A-4E21-AB84-B12F476A7B4E}" type="pres">
      <dgm:prSet presAssocID="{0A7663B2-3B15-404B-8C50-D0908759FD8A}" presName="ParentBackground" presStyleLbl="fgAcc1" presStyleIdx="0" presStyleCnt="3"/>
      <dgm:spPr/>
    </dgm:pt>
    <dgm:pt modelId="{DBA4D7E6-AAF2-4165-943A-28E97D13B6A2}" type="pres">
      <dgm:prSet presAssocID="{0A7663B2-3B15-404B-8C50-D0908759FD8A}" presName="Parent3" presStyleLbl="revTx" presStyleIdx="0" presStyleCnt="0">
        <dgm:presLayoutVars>
          <dgm:chMax val="1"/>
          <dgm:chPref val="1"/>
          <dgm:bulletEnabled val="1"/>
        </dgm:presLayoutVars>
      </dgm:prSet>
      <dgm:spPr/>
    </dgm:pt>
    <dgm:pt modelId="{01D19E5D-A2A3-4D1A-B1DB-E4F2DF375AC2}" type="pres">
      <dgm:prSet presAssocID="{E88BA9BE-CD82-42BC-BE3C-7E86B26A7134}" presName="Accent2" presStyleCnt="0"/>
      <dgm:spPr/>
    </dgm:pt>
    <dgm:pt modelId="{BE25E153-EB0E-40B2-A203-D4028482FCB2}" type="pres">
      <dgm:prSet presAssocID="{E88BA9BE-CD82-42BC-BE3C-7E86B26A7134}" presName="Accent" presStyleLbl="node1" presStyleIdx="1" presStyleCnt="3"/>
      <dgm:spPr/>
    </dgm:pt>
    <dgm:pt modelId="{85B5703D-C0F4-43F5-BAFA-6E5670C1C028}" type="pres">
      <dgm:prSet presAssocID="{E88BA9BE-CD82-42BC-BE3C-7E86B26A7134}" presName="ParentBackground2" presStyleCnt="0"/>
      <dgm:spPr/>
    </dgm:pt>
    <dgm:pt modelId="{CDF6B3B4-1E44-4D0A-B511-4D2353980118}" type="pres">
      <dgm:prSet presAssocID="{E88BA9BE-CD82-42BC-BE3C-7E86B26A7134}" presName="ParentBackground" presStyleLbl="fgAcc1" presStyleIdx="1" presStyleCnt="3"/>
      <dgm:spPr/>
    </dgm:pt>
    <dgm:pt modelId="{EA8FCE22-909F-4E30-A2A7-B46FFC4D4096}" type="pres">
      <dgm:prSet presAssocID="{E88BA9BE-CD82-42BC-BE3C-7E86B26A7134}" presName="Parent2" presStyleLbl="revTx" presStyleIdx="0" presStyleCnt="0">
        <dgm:presLayoutVars>
          <dgm:chMax val="1"/>
          <dgm:chPref val="1"/>
          <dgm:bulletEnabled val="1"/>
        </dgm:presLayoutVars>
      </dgm:prSet>
      <dgm:spPr/>
    </dgm:pt>
    <dgm:pt modelId="{2BFF695C-1AAD-4EE5-A2B6-823638389EC7}" type="pres">
      <dgm:prSet presAssocID="{1AF3C08E-BC39-45A7-8A0A-0886CAE5A006}" presName="Accent1" presStyleCnt="0"/>
      <dgm:spPr/>
    </dgm:pt>
    <dgm:pt modelId="{8DC9DE2E-A2D4-4471-8523-24E3F74D16D0}" type="pres">
      <dgm:prSet presAssocID="{1AF3C08E-BC39-45A7-8A0A-0886CAE5A006}" presName="Accent" presStyleLbl="node1" presStyleIdx="2" presStyleCnt="3"/>
      <dgm:spPr/>
    </dgm:pt>
    <dgm:pt modelId="{F3DEE9DF-EF53-4DCA-980B-7EB6DBF17FE8}" type="pres">
      <dgm:prSet presAssocID="{1AF3C08E-BC39-45A7-8A0A-0886CAE5A006}" presName="ParentBackground1" presStyleCnt="0"/>
      <dgm:spPr/>
    </dgm:pt>
    <dgm:pt modelId="{DE5366BF-3A63-47D6-BB2F-39F4911BE1A4}" type="pres">
      <dgm:prSet presAssocID="{1AF3C08E-BC39-45A7-8A0A-0886CAE5A006}" presName="ParentBackground" presStyleLbl="fgAcc1" presStyleIdx="2" presStyleCnt="3"/>
      <dgm:spPr/>
    </dgm:pt>
    <dgm:pt modelId="{027C1C33-C145-4C32-8DAC-B30EFE553B3B}" type="pres">
      <dgm:prSet presAssocID="{1AF3C08E-BC39-45A7-8A0A-0886CAE5A006}" presName="Parent1" presStyleLbl="revTx" presStyleIdx="0" presStyleCnt="0">
        <dgm:presLayoutVars>
          <dgm:chMax val="1"/>
          <dgm:chPref val="1"/>
          <dgm:bulletEnabled val="1"/>
        </dgm:presLayoutVars>
      </dgm:prSet>
      <dgm:spPr/>
    </dgm:pt>
  </dgm:ptLst>
  <dgm:cxnLst>
    <dgm:cxn modelId="{CF08CE16-AA2D-4C57-9611-4D0BC0D9B726}" srcId="{6EE279B8-3D73-485E-8EC6-4A47F97129D0}" destId="{1AF3C08E-BC39-45A7-8A0A-0886CAE5A006}" srcOrd="0" destOrd="0" parTransId="{21D79A74-A68A-4DFE-99F0-2B82852D0856}" sibTransId="{4E73AEF9-9B9E-4D13-B3F3-754756FB5EC1}"/>
    <dgm:cxn modelId="{F9DA4D1C-95BD-4D80-A5DB-6EA157D92BA2}" type="presOf" srcId="{1AF3C08E-BC39-45A7-8A0A-0886CAE5A006}" destId="{027C1C33-C145-4C32-8DAC-B30EFE553B3B}" srcOrd="1" destOrd="0" presId="urn:microsoft.com/office/officeart/2011/layout/CircleProcess"/>
    <dgm:cxn modelId="{FC8F343A-7CBF-4605-8D25-3AFE27FDC474}" type="presOf" srcId="{0A7663B2-3B15-404B-8C50-D0908759FD8A}" destId="{908B9619-D86A-4E21-AB84-B12F476A7B4E}" srcOrd="0" destOrd="0" presId="urn:microsoft.com/office/officeart/2011/layout/CircleProcess"/>
    <dgm:cxn modelId="{E18BCE66-FC71-4BE2-A376-9B1C997F6DBD}" type="presOf" srcId="{E88BA9BE-CD82-42BC-BE3C-7E86B26A7134}" destId="{CDF6B3B4-1E44-4D0A-B511-4D2353980118}" srcOrd="0" destOrd="0" presId="urn:microsoft.com/office/officeart/2011/layout/CircleProcess"/>
    <dgm:cxn modelId="{40560584-272A-4C7B-80B5-3195519D3D68}" type="presOf" srcId="{6EE279B8-3D73-485E-8EC6-4A47F97129D0}" destId="{3D94D128-5DBF-444A-8677-377BCAF9F6AB}" srcOrd="0" destOrd="0" presId="urn:microsoft.com/office/officeart/2011/layout/CircleProcess"/>
    <dgm:cxn modelId="{76C210AA-C1C6-4084-823C-FBC0D851DEA7}" type="presOf" srcId="{1AF3C08E-BC39-45A7-8A0A-0886CAE5A006}" destId="{DE5366BF-3A63-47D6-BB2F-39F4911BE1A4}" srcOrd="0" destOrd="0" presId="urn:microsoft.com/office/officeart/2011/layout/CircleProcess"/>
    <dgm:cxn modelId="{34FA2FB7-4133-46A1-BE12-910953CA9665}" srcId="{6EE279B8-3D73-485E-8EC6-4A47F97129D0}" destId="{0A7663B2-3B15-404B-8C50-D0908759FD8A}" srcOrd="2" destOrd="0" parTransId="{16FC8EAB-172B-433C-990C-B25C3A41CDDF}" sibTransId="{42BC0D1F-39B1-4BAF-9DCC-B207D91C87C9}"/>
    <dgm:cxn modelId="{B656AFB7-1A82-44A0-AEC5-F7AA62E9EECB}" type="presOf" srcId="{0A7663B2-3B15-404B-8C50-D0908759FD8A}" destId="{DBA4D7E6-AAF2-4165-943A-28E97D13B6A2}" srcOrd="1" destOrd="0" presId="urn:microsoft.com/office/officeart/2011/layout/CircleProcess"/>
    <dgm:cxn modelId="{3B66E1D5-C3A4-495E-ABD5-03BE2CD17DA4}" type="presOf" srcId="{E88BA9BE-CD82-42BC-BE3C-7E86B26A7134}" destId="{EA8FCE22-909F-4E30-A2A7-B46FFC4D4096}" srcOrd="1" destOrd="0" presId="urn:microsoft.com/office/officeart/2011/layout/CircleProcess"/>
    <dgm:cxn modelId="{781204DC-DFD8-42C9-B4B7-75D68C224B08}" srcId="{6EE279B8-3D73-485E-8EC6-4A47F97129D0}" destId="{E88BA9BE-CD82-42BC-BE3C-7E86B26A7134}" srcOrd="1" destOrd="0" parTransId="{B7CDB527-923F-4A76-98A7-B127EFAB97F5}" sibTransId="{FBFA781C-2FE8-44CC-8CF7-5E505F9E53CF}"/>
    <dgm:cxn modelId="{6DD5D273-557E-46AA-A129-BC770D6D2675}" type="presParOf" srcId="{3D94D128-5DBF-444A-8677-377BCAF9F6AB}" destId="{8125F224-C0D6-4663-97A6-CA2F904A77F5}" srcOrd="0" destOrd="0" presId="urn:microsoft.com/office/officeart/2011/layout/CircleProcess"/>
    <dgm:cxn modelId="{A5FDDECB-272E-4C32-9CB6-0C4514F0ACFC}" type="presParOf" srcId="{8125F224-C0D6-4663-97A6-CA2F904A77F5}" destId="{A7DA5894-7A59-4747-88F6-FF8A97098D53}" srcOrd="0" destOrd="0" presId="urn:microsoft.com/office/officeart/2011/layout/CircleProcess"/>
    <dgm:cxn modelId="{ACBE3195-6CE9-48A3-85F3-9494C1026AC1}" type="presParOf" srcId="{3D94D128-5DBF-444A-8677-377BCAF9F6AB}" destId="{A0245029-274F-430B-AEF8-E965C017919B}" srcOrd="1" destOrd="0" presId="urn:microsoft.com/office/officeart/2011/layout/CircleProcess"/>
    <dgm:cxn modelId="{410A38FB-4331-45EB-A5B8-202BED573254}" type="presParOf" srcId="{A0245029-274F-430B-AEF8-E965C017919B}" destId="{908B9619-D86A-4E21-AB84-B12F476A7B4E}" srcOrd="0" destOrd="0" presId="urn:microsoft.com/office/officeart/2011/layout/CircleProcess"/>
    <dgm:cxn modelId="{4CB4DB8F-7DB8-43FE-9058-FC7E23A89110}" type="presParOf" srcId="{3D94D128-5DBF-444A-8677-377BCAF9F6AB}" destId="{DBA4D7E6-AAF2-4165-943A-28E97D13B6A2}" srcOrd="2" destOrd="0" presId="urn:microsoft.com/office/officeart/2011/layout/CircleProcess"/>
    <dgm:cxn modelId="{C320A185-5097-4B2A-90B7-D7234A57B3A7}" type="presParOf" srcId="{3D94D128-5DBF-444A-8677-377BCAF9F6AB}" destId="{01D19E5D-A2A3-4D1A-B1DB-E4F2DF375AC2}" srcOrd="3" destOrd="0" presId="urn:microsoft.com/office/officeart/2011/layout/CircleProcess"/>
    <dgm:cxn modelId="{404743A7-FDF1-497F-989B-DF4B33B1F320}" type="presParOf" srcId="{01D19E5D-A2A3-4D1A-B1DB-E4F2DF375AC2}" destId="{BE25E153-EB0E-40B2-A203-D4028482FCB2}" srcOrd="0" destOrd="0" presId="urn:microsoft.com/office/officeart/2011/layout/CircleProcess"/>
    <dgm:cxn modelId="{16ED77DE-E1FD-4424-B0EC-38C9C04A8A47}" type="presParOf" srcId="{3D94D128-5DBF-444A-8677-377BCAF9F6AB}" destId="{85B5703D-C0F4-43F5-BAFA-6E5670C1C028}" srcOrd="4" destOrd="0" presId="urn:microsoft.com/office/officeart/2011/layout/CircleProcess"/>
    <dgm:cxn modelId="{FE4E9005-129A-4510-BAEF-6079DC98D871}" type="presParOf" srcId="{85B5703D-C0F4-43F5-BAFA-6E5670C1C028}" destId="{CDF6B3B4-1E44-4D0A-B511-4D2353980118}" srcOrd="0" destOrd="0" presId="urn:microsoft.com/office/officeart/2011/layout/CircleProcess"/>
    <dgm:cxn modelId="{42C7EA94-F2FA-4471-A77C-EA1DC64569DE}" type="presParOf" srcId="{3D94D128-5DBF-444A-8677-377BCAF9F6AB}" destId="{EA8FCE22-909F-4E30-A2A7-B46FFC4D4096}" srcOrd="5" destOrd="0" presId="urn:microsoft.com/office/officeart/2011/layout/CircleProcess"/>
    <dgm:cxn modelId="{00EB6031-C2A1-43E1-9EA1-8D7E7BB879EB}" type="presParOf" srcId="{3D94D128-5DBF-444A-8677-377BCAF9F6AB}" destId="{2BFF695C-1AAD-4EE5-A2B6-823638389EC7}" srcOrd="6" destOrd="0" presId="urn:microsoft.com/office/officeart/2011/layout/CircleProcess"/>
    <dgm:cxn modelId="{D1A64489-8418-4A9E-B2F1-DD05E42D57A9}" type="presParOf" srcId="{2BFF695C-1AAD-4EE5-A2B6-823638389EC7}" destId="{8DC9DE2E-A2D4-4471-8523-24E3F74D16D0}" srcOrd="0" destOrd="0" presId="urn:microsoft.com/office/officeart/2011/layout/CircleProcess"/>
    <dgm:cxn modelId="{3A7B5366-003C-4C07-9157-3AE2A88F491F}" type="presParOf" srcId="{3D94D128-5DBF-444A-8677-377BCAF9F6AB}" destId="{F3DEE9DF-EF53-4DCA-980B-7EB6DBF17FE8}" srcOrd="7" destOrd="0" presId="urn:microsoft.com/office/officeart/2011/layout/CircleProcess"/>
    <dgm:cxn modelId="{E93552F7-E1FF-4C79-8517-E79A56E0F137}" type="presParOf" srcId="{F3DEE9DF-EF53-4DCA-980B-7EB6DBF17FE8}" destId="{DE5366BF-3A63-47D6-BB2F-39F4911BE1A4}" srcOrd="0" destOrd="0" presId="urn:microsoft.com/office/officeart/2011/layout/CircleProcess"/>
    <dgm:cxn modelId="{1B1E98B1-B119-4A43-BFA7-BD599DE50547}" type="presParOf" srcId="{3D94D128-5DBF-444A-8677-377BCAF9F6AB}" destId="{027C1C33-C145-4C32-8DAC-B30EFE553B3B}"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E279B8-3D73-485E-8EC6-4A47F97129D0}"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NZ"/>
        </a:p>
      </dgm:t>
    </dgm:pt>
    <dgm:pt modelId="{1AF3C08E-BC39-45A7-8A0A-0886CAE5A006}">
      <dgm:prSet phldrT="[Text]" custT="1"/>
      <dgm:spPr/>
      <dgm:t>
        <a:bodyPr/>
        <a:lstStyle/>
        <a:p>
          <a:r>
            <a:rPr lang="en-NZ" sz="2400" b="0" i="0" dirty="0"/>
            <a:t>Correctly in case of failures and faults</a:t>
          </a:r>
          <a:endParaRPr lang="en-NZ" sz="2000" b="0" dirty="0">
            <a:solidFill>
              <a:schemeClr val="tx1"/>
            </a:solidFill>
          </a:endParaRPr>
        </a:p>
      </dgm:t>
    </dgm:pt>
    <dgm:pt modelId="{21D79A74-A68A-4DFE-99F0-2B82852D0856}" type="parTrans" cxnId="{CF08CE16-AA2D-4C57-9611-4D0BC0D9B726}">
      <dgm:prSet/>
      <dgm:spPr/>
      <dgm:t>
        <a:bodyPr/>
        <a:lstStyle/>
        <a:p>
          <a:endParaRPr lang="en-NZ"/>
        </a:p>
      </dgm:t>
    </dgm:pt>
    <dgm:pt modelId="{4E73AEF9-9B9E-4D13-B3F3-754756FB5EC1}" type="sibTrans" cxnId="{CF08CE16-AA2D-4C57-9611-4D0BC0D9B726}">
      <dgm:prSet/>
      <dgm:spPr/>
      <dgm:t>
        <a:bodyPr/>
        <a:lstStyle/>
        <a:p>
          <a:endParaRPr lang="en-NZ"/>
        </a:p>
      </dgm:t>
    </dgm:pt>
    <dgm:pt modelId="{E88BA9BE-CD82-42BC-BE3C-7E86B26A7134}">
      <dgm:prSet phldrT="[Text]" custT="1"/>
      <dgm:spPr/>
      <dgm:t>
        <a:bodyPr/>
        <a:lstStyle/>
        <a:p>
          <a:r>
            <a:rPr lang="en-NZ" sz="2400" b="1" dirty="0"/>
            <a:t>M</a:t>
          </a:r>
          <a:r>
            <a:rPr lang="en-NZ" sz="2400" dirty="0"/>
            <a:t>aintainability</a:t>
          </a:r>
          <a:endParaRPr lang="en-NZ" sz="2000" dirty="0"/>
        </a:p>
      </dgm:t>
    </dgm:pt>
    <dgm:pt modelId="{B7CDB527-923F-4A76-98A7-B127EFAB97F5}" type="parTrans" cxnId="{781204DC-DFD8-42C9-B4B7-75D68C224B08}">
      <dgm:prSet/>
      <dgm:spPr/>
      <dgm:t>
        <a:bodyPr/>
        <a:lstStyle/>
        <a:p>
          <a:endParaRPr lang="en-NZ"/>
        </a:p>
      </dgm:t>
    </dgm:pt>
    <dgm:pt modelId="{FBFA781C-2FE8-44CC-8CF7-5E505F9E53CF}" type="sibTrans" cxnId="{781204DC-DFD8-42C9-B4B7-75D68C224B08}">
      <dgm:prSet/>
      <dgm:spPr/>
      <dgm:t>
        <a:bodyPr/>
        <a:lstStyle/>
        <a:p>
          <a:endParaRPr lang="en-NZ"/>
        </a:p>
      </dgm:t>
    </dgm:pt>
    <dgm:pt modelId="{0A7663B2-3B15-404B-8C50-D0908759FD8A}">
      <dgm:prSet phldrT="[Text]" custT="1"/>
      <dgm:spPr/>
      <dgm:t>
        <a:bodyPr/>
        <a:lstStyle/>
        <a:p>
          <a:r>
            <a:rPr lang="en-NZ" sz="2400" b="1" dirty="0"/>
            <a:t>S</a:t>
          </a:r>
          <a:r>
            <a:rPr lang="en-NZ" sz="2400" dirty="0"/>
            <a:t>calability</a:t>
          </a:r>
          <a:endParaRPr lang="en-NZ" sz="2000" dirty="0"/>
        </a:p>
      </dgm:t>
    </dgm:pt>
    <dgm:pt modelId="{16FC8EAB-172B-433C-990C-B25C3A41CDDF}" type="parTrans" cxnId="{34FA2FB7-4133-46A1-BE12-910953CA9665}">
      <dgm:prSet/>
      <dgm:spPr/>
      <dgm:t>
        <a:bodyPr/>
        <a:lstStyle/>
        <a:p>
          <a:endParaRPr lang="en-NZ"/>
        </a:p>
      </dgm:t>
    </dgm:pt>
    <dgm:pt modelId="{42BC0D1F-39B1-4BAF-9DCC-B207D91C87C9}" type="sibTrans" cxnId="{34FA2FB7-4133-46A1-BE12-910953CA9665}">
      <dgm:prSet/>
      <dgm:spPr/>
      <dgm:t>
        <a:bodyPr/>
        <a:lstStyle/>
        <a:p>
          <a:endParaRPr lang="en-NZ"/>
        </a:p>
      </dgm:t>
    </dgm:pt>
    <dgm:pt modelId="{3D94D128-5DBF-444A-8677-377BCAF9F6AB}" type="pres">
      <dgm:prSet presAssocID="{6EE279B8-3D73-485E-8EC6-4A47F97129D0}" presName="Name0" presStyleCnt="0">
        <dgm:presLayoutVars>
          <dgm:chMax val="11"/>
          <dgm:chPref val="11"/>
          <dgm:dir/>
          <dgm:resizeHandles/>
        </dgm:presLayoutVars>
      </dgm:prSet>
      <dgm:spPr/>
    </dgm:pt>
    <dgm:pt modelId="{8125F224-C0D6-4663-97A6-CA2F904A77F5}" type="pres">
      <dgm:prSet presAssocID="{0A7663B2-3B15-404B-8C50-D0908759FD8A}" presName="Accent3" presStyleCnt="0"/>
      <dgm:spPr/>
    </dgm:pt>
    <dgm:pt modelId="{A7DA5894-7A59-4747-88F6-FF8A97098D53}" type="pres">
      <dgm:prSet presAssocID="{0A7663B2-3B15-404B-8C50-D0908759FD8A}" presName="Accent" presStyleLbl="node1" presStyleIdx="0" presStyleCnt="3"/>
      <dgm:spPr/>
    </dgm:pt>
    <dgm:pt modelId="{A0245029-274F-430B-AEF8-E965C017919B}" type="pres">
      <dgm:prSet presAssocID="{0A7663B2-3B15-404B-8C50-D0908759FD8A}" presName="ParentBackground3" presStyleCnt="0"/>
      <dgm:spPr/>
    </dgm:pt>
    <dgm:pt modelId="{908B9619-D86A-4E21-AB84-B12F476A7B4E}" type="pres">
      <dgm:prSet presAssocID="{0A7663B2-3B15-404B-8C50-D0908759FD8A}" presName="ParentBackground" presStyleLbl="fgAcc1" presStyleIdx="0" presStyleCnt="3"/>
      <dgm:spPr/>
    </dgm:pt>
    <dgm:pt modelId="{DBA4D7E6-AAF2-4165-943A-28E97D13B6A2}" type="pres">
      <dgm:prSet presAssocID="{0A7663B2-3B15-404B-8C50-D0908759FD8A}" presName="Parent3" presStyleLbl="revTx" presStyleIdx="0" presStyleCnt="0">
        <dgm:presLayoutVars>
          <dgm:chMax val="1"/>
          <dgm:chPref val="1"/>
          <dgm:bulletEnabled val="1"/>
        </dgm:presLayoutVars>
      </dgm:prSet>
      <dgm:spPr/>
    </dgm:pt>
    <dgm:pt modelId="{01D19E5D-A2A3-4D1A-B1DB-E4F2DF375AC2}" type="pres">
      <dgm:prSet presAssocID="{E88BA9BE-CD82-42BC-BE3C-7E86B26A7134}" presName="Accent2" presStyleCnt="0"/>
      <dgm:spPr/>
    </dgm:pt>
    <dgm:pt modelId="{BE25E153-EB0E-40B2-A203-D4028482FCB2}" type="pres">
      <dgm:prSet presAssocID="{E88BA9BE-CD82-42BC-BE3C-7E86B26A7134}" presName="Accent" presStyleLbl="node1" presStyleIdx="1" presStyleCnt="3"/>
      <dgm:spPr/>
    </dgm:pt>
    <dgm:pt modelId="{85B5703D-C0F4-43F5-BAFA-6E5670C1C028}" type="pres">
      <dgm:prSet presAssocID="{E88BA9BE-CD82-42BC-BE3C-7E86B26A7134}" presName="ParentBackground2" presStyleCnt="0"/>
      <dgm:spPr/>
    </dgm:pt>
    <dgm:pt modelId="{CDF6B3B4-1E44-4D0A-B511-4D2353980118}" type="pres">
      <dgm:prSet presAssocID="{E88BA9BE-CD82-42BC-BE3C-7E86B26A7134}" presName="ParentBackground" presStyleLbl="fgAcc1" presStyleIdx="1" presStyleCnt="3"/>
      <dgm:spPr/>
    </dgm:pt>
    <dgm:pt modelId="{EA8FCE22-909F-4E30-A2A7-B46FFC4D4096}" type="pres">
      <dgm:prSet presAssocID="{E88BA9BE-CD82-42BC-BE3C-7E86B26A7134}" presName="Parent2" presStyleLbl="revTx" presStyleIdx="0" presStyleCnt="0">
        <dgm:presLayoutVars>
          <dgm:chMax val="1"/>
          <dgm:chPref val="1"/>
          <dgm:bulletEnabled val="1"/>
        </dgm:presLayoutVars>
      </dgm:prSet>
      <dgm:spPr/>
    </dgm:pt>
    <dgm:pt modelId="{2BFF695C-1AAD-4EE5-A2B6-823638389EC7}" type="pres">
      <dgm:prSet presAssocID="{1AF3C08E-BC39-45A7-8A0A-0886CAE5A006}" presName="Accent1" presStyleCnt="0"/>
      <dgm:spPr/>
    </dgm:pt>
    <dgm:pt modelId="{8DC9DE2E-A2D4-4471-8523-24E3F74D16D0}" type="pres">
      <dgm:prSet presAssocID="{1AF3C08E-BC39-45A7-8A0A-0886CAE5A006}" presName="Accent" presStyleLbl="node1" presStyleIdx="2" presStyleCnt="3"/>
      <dgm:spPr/>
    </dgm:pt>
    <dgm:pt modelId="{F3DEE9DF-EF53-4DCA-980B-7EB6DBF17FE8}" type="pres">
      <dgm:prSet presAssocID="{1AF3C08E-BC39-45A7-8A0A-0886CAE5A006}" presName="ParentBackground1" presStyleCnt="0"/>
      <dgm:spPr/>
    </dgm:pt>
    <dgm:pt modelId="{DE5366BF-3A63-47D6-BB2F-39F4911BE1A4}" type="pres">
      <dgm:prSet presAssocID="{1AF3C08E-BC39-45A7-8A0A-0886CAE5A006}" presName="ParentBackground" presStyleLbl="fgAcc1" presStyleIdx="2" presStyleCnt="3"/>
      <dgm:spPr/>
    </dgm:pt>
    <dgm:pt modelId="{027C1C33-C145-4C32-8DAC-B30EFE553B3B}" type="pres">
      <dgm:prSet presAssocID="{1AF3C08E-BC39-45A7-8A0A-0886CAE5A006}" presName="Parent1" presStyleLbl="revTx" presStyleIdx="0" presStyleCnt="0">
        <dgm:presLayoutVars>
          <dgm:chMax val="1"/>
          <dgm:chPref val="1"/>
          <dgm:bulletEnabled val="1"/>
        </dgm:presLayoutVars>
      </dgm:prSet>
      <dgm:spPr/>
    </dgm:pt>
  </dgm:ptLst>
  <dgm:cxnLst>
    <dgm:cxn modelId="{CF08CE16-AA2D-4C57-9611-4D0BC0D9B726}" srcId="{6EE279B8-3D73-485E-8EC6-4A47F97129D0}" destId="{1AF3C08E-BC39-45A7-8A0A-0886CAE5A006}" srcOrd="0" destOrd="0" parTransId="{21D79A74-A68A-4DFE-99F0-2B82852D0856}" sibTransId="{4E73AEF9-9B9E-4D13-B3F3-754756FB5EC1}"/>
    <dgm:cxn modelId="{F9DA4D1C-95BD-4D80-A5DB-6EA157D92BA2}" type="presOf" srcId="{1AF3C08E-BC39-45A7-8A0A-0886CAE5A006}" destId="{027C1C33-C145-4C32-8DAC-B30EFE553B3B}" srcOrd="1" destOrd="0" presId="urn:microsoft.com/office/officeart/2011/layout/CircleProcess"/>
    <dgm:cxn modelId="{FC8F343A-7CBF-4605-8D25-3AFE27FDC474}" type="presOf" srcId="{0A7663B2-3B15-404B-8C50-D0908759FD8A}" destId="{908B9619-D86A-4E21-AB84-B12F476A7B4E}" srcOrd="0" destOrd="0" presId="urn:microsoft.com/office/officeart/2011/layout/CircleProcess"/>
    <dgm:cxn modelId="{E18BCE66-FC71-4BE2-A376-9B1C997F6DBD}" type="presOf" srcId="{E88BA9BE-CD82-42BC-BE3C-7E86B26A7134}" destId="{CDF6B3B4-1E44-4D0A-B511-4D2353980118}" srcOrd="0" destOrd="0" presId="urn:microsoft.com/office/officeart/2011/layout/CircleProcess"/>
    <dgm:cxn modelId="{40560584-272A-4C7B-80B5-3195519D3D68}" type="presOf" srcId="{6EE279B8-3D73-485E-8EC6-4A47F97129D0}" destId="{3D94D128-5DBF-444A-8677-377BCAF9F6AB}" srcOrd="0" destOrd="0" presId="urn:microsoft.com/office/officeart/2011/layout/CircleProcess"/>
    <dgm:cxn modelId="{76C210AA-C1C6-4084-823C-FBC0D851DEA7}" type="presOf" srcId="{1AF3C08E-BC39-45A7-8A0A-0886CAE5A006}" destId="{DE5366BF-3A63-47D6-BB2F-39F4911BE1A4}" srcOrd="0" destOrd="0" presId="urn:microsoft.com/office/officeart/2011/layout/CircleProcess"/>
    <dgm:cxn modelId="{34FA2FB7-4133-46A1-BE12-910953CA9665}" srcId="{6EE279B8-3D73-485E-8EC6-4A47F97129D0}" destId="{0A7663B2-3B15-404B-8C50-D0908759FD8A}" srcOrd="2" destOrd="0" parTransId="{16FC8EAB-172B-433C-990C-B25C3A41CDDF}" sibTransId="{42BC0D1F-39B1-4BAF-9DCC-B207D91C87C9}"/>
    <dgm:cxn modelId="{B656AFB7-1A82-44A0-AEC5-F7AA62E9EECB}" type="presOf" srcId="{0A7663B2-3B15-404B-8C50-D0908759FD8A}" destId="{DBA4D7E6-AAF2-4165-943A-28E97D13B6A2}" srcOrd="1" destOrd="0" presId="urn:microsoft.com/office/officeart/2011/layout/CircleProcess"/>
    <dgm:cxn modelId="{3B66E1D5-C3A4-495E-ABD5-03BE2CD17DA4}" type="presOf" srcId="{E88BA9BE-CD82-42BC-BE3C-7E86B26A7134}" destId="{EA8FCE22-909F-4E30-A2A7-B46FFC4D4096}" srcOrd="1" destOrd="0" presId="urn:microsoft.com/office/officeart/2011/layout/CircleProcess"/>
    <dgm:cxn modelId="{781204DC-DFD8-42C9-B4B7-75D68C224B08}" srcId="{6EE279B8-3D73-485E-8EC6-4A47F97129D0}" destId="{E88BA9BE-CD82-42BC-BE3C-7E86B26A7134}" srcOrd="1" destOrd="0" parTransId="{B7CDB527-923F-4A76-98A7-B127EFAB97F5}" sibTransId="{FBFA781C-2FE8-44CC-8CF7-5E505F9E53CF}"/>
    <dgm:cxn modelId="{6DD5D273-557E-46AA-A129-BC770D6D2675}" type="presParOf" srcId="{3D94D128-5DBF-444A-8677-377BCAF9F6AB}" destId="{8125F224-C0D6-4663-97A6-CA2F904A77F5}" srcOrd="0" destOrd="0" presId="urn:microsoft.com/office/officeart/2011/layout/CircleProcess"/>
    <dgm:cxn modelId="{A5FDDECB-272E-4C32-9CB6-0C4514F0ACFC}" type="presParOf" srcId="{8125F224-C0D6-4663-97A6-CA2F904A77F5}" destId="{A7DA5894-7A59-4747-88F6-FF8A97098D53}" srcOrd="0" destOrd="0" presId="urn:microsoft.com/office/officeart/2011/layout/CircleProcess"/>
    <dgm:cxn modelId="{ACBE3195-6CE9-48A3-85F3-9494C1026AC1}" type="presParOf" srcId="{3D94D128-5DBF-444A-8677-377BCAF9F6AB}" destId="{A0245029-274F-430B-AEF8-E965C017919B}" srcOrd="1" destOrd="0" presId="urn:microsoft.com/office/officeart/2011/layout/CircleProcess"/>
    <dgm:cxn modelId="{410A38FB-4331-45EB-A5B8-202BED573254}" type="presParOf" srcId="{A0245029-274F-430B-AEF8-E965C017919B}" destId="{908B9619-D86A-4E21-AB84-B12F476A7B4E}" srcOrd="0" destOrd="0" presId="urn:microsoft.com/office/officeart/2011/layout/CircleProcess"/>
    <dgm:cxn modelId="{4CB4DB8F-7DB8-43FE-9058-FC7E23A89110}" type="presParOf" srcId="{3D94D128-5DBF-444A-8677-377BCAF9F6AB}" destId="{DBA4D7E6-AAF2-4165-943A-28E97D13B6A2}" srcOrd="2" destOrd="0" presId="urn:microsoft.com/office/officeart/2011/layout/CircleProcess"/>
    <dgm:cxn modelId="{C320A185-5097-4B2A-90B7-D7234A57B3A7}" type="presParOf" srcId="{3D94D128-5DBF-444A-8677-377BCAF9F6AB}" destId="{01D19E5D-A2A3-4D1A-B1DB-E4F2DF375AC2}" srcOrd="3" destOrd="0" presId="urn:microsoft.com/office/officeart/2011/layout/CircleProcess"/>
    <dgm:cxn modelId="{404743A7-FDF1-497F-989B-DF4B33B1F320}" type="presParOf" srcId="{01D19E5D-A2A3-4D1A-B1DB-E4F2DF375AC2}" destId="{BE25E153-EB0E-40B2-A203-D4028482FCB2}" srcOrd="0" destOrd="0" presId="urn:microsoft.com/office/officeart/2011/layout/CircleProcess"/>
    <dgm:cxn modelId="{16ED77DE-E1FD-4424-B0EC-38C9C04A8A47}" type="presParOf" srcId="{3D94D128-5DBF-444A-8677-377BCAF9F6AB}" destId="{85B5703D-C0F4-43F5-BAFA-6E5670C1C028}" srcOrd="4" destOrd="0" presId="urn:microsoft.com/office/officeart/2011/layout/CircleProcess"/>
    <dgm:cxn modelId="{FE4E9005-129A-4510-BAEF-6079DC98D871}" type="presParOf" srcId="{85B5703D-C0F4-43F5-BAFA-6E5670C1C028}" destId="{CDF6B3B4-1E44-4D0A-B511-4D2353980118}" srcOrd="0" destOrd="0" presId="urn:microsoft.com/office/officeart/2011/layout/CircleProcess"/>
    <dgm:cxn modelId="{42C7EA94-F2FA-4471-A77C-EA1DC64569DE}" type="presParOf" srcId="{3D94D128-5DBF-444A-8677-377BCAF9F6AB}" destId="{EA8FCE22-909F-4E30-A2A7-B46FFC4D4096}" srcOrd="5" destOrd="0" presId="urn:microsoft.com/office/officeart/2011/layout/CircleProcess"/>
    <dgm:cxn modelId="{00EB6031-C2A1-43E1-9EA1-8D7E7BB879EB}" type="presParOf" srcId="{3D94D128-5DBF-444A-8677-377BCAF9F6AB}" destId="{2BFF695C-1AAD-4EE5-A2B6-823638389EC7}" srcOrd="6" destOrd="0" presId="urn:microsoft.com/office/officeart/2011/layout/CircleProcess"/>
    <dgm:cxn modelId="{D1A64489-8418-4A9E-B2F1-DD05E42D57A9}" type="presParOf" srcId="{2BFF695C-1AAD-4EE5-A2B6-823638389EC7}" destId="{8DC9DE2E-A2D4-4471-8523-24E3F74D16D0}" srcOrd="0" destOrd="0" presId="urn:microsoft.com/office/officeart/2011/layout/CircleProcess"/>
    <dgm:cxn modelId="{3A7B5366-003C-4C07-9157-3AE2A88F491F}" type="presParOf" srcId="{3D94D128-5DBF-444A-8677-377BCAF9F6AB}" destId="{F3DEE9DF-EF53-4DCA-980B-7EB6DBF17FE8}" srcOrd="7" destOrd="0" presId="urn:microsoft.com/office/officeart/2011/layout/CircleProcess"/>
    <dgm:cxn modelId="{E93552F7-E1FF-4C79-8517-E79A56E0F137}" type="presParOf" srcId="{F3DEE9DF-EF53-4DCA-980B-7EB6DBF17FE8}" destId="{DE5366BF-3A63-47D6-BB2F-39F4911BE1A4}" srcOrd="0" destOrd="0" presId="urn:microsoft.com/office/officeart/2011/layout/CircleProcess"/>
    <dgm:cxn modelId="{1B1E98B1-B119-4A43-BFA7-BD599DE50547}" type="presParOf" srcId="{3D94D128-5DBF-444A-8677-377BCAF9F6AB}" destId="{027C1C33-C145-4C32-8DAC-B30EFE553B3B}"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E279B8-3D73-485E-8EC6-4A47F97129D0}"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NZ"/>
        </a:p>
      </dgm:t>
    </dgm:pt>
    <dgm:pt modelId="{1AF3C08E-BC39-45A7-8A0A-0886CAE5A006}">
      <dgm:prSet phldrT="[Text]" custT="1"/>
      <dgm:spPr/>
      <dgm:t>
        <a:bodyPr/>
        <a:lstStyle/>
        <a:p>
          <a:r>
            <a:rPr lang="en-NZ" sz="2400" b="0" i="0" dirty="0"/>
            <a:t>Correctly in case of failures and faults</a:t>
          </a:r>
          <a:endParaRPr lang="en-NZ" sz="2000" b="0" dirty="0">
            <a:solidFill>
              <a:schemeClr val="tx1"/>
            </a:solidFill>
          </a:endParaRPr>
        </a:p>
      </dgm:t>
    </dgm:pt>
    <dgm:pt modelId="{21D79A74-A68A-4DFE-99F0-2B82852D0856}" type="parTrans" cxnId="{CF08CE16-AA2D-4C57-9611-4D0BC0D9B726}">
      <dgm:prSet/>
      <dgm:spPr/>
      <dgm:t>
        <a:bodyPr/>
        <a:lstStyle/>
        <a:p>
          <a:endParaRPr lang="en-NZ"/>
        </a:p>
      </dgm:t>
    </dgm:pt>
    <dgm:pt modelId="{4E73AEF9-9B9E-4D13-B3F3-754756FB5EC1}" type="sibTrans" cxnId="{CF08CE16-AA2D-4C57-9611-4D0BC0D9B726}">
      <dgm:prSet/>
      <dgm:spPr/>
      <dgm:t>
        <a:bodyPr/>
        <a:lstStyle/>
        <a:p>
          <a:endParaRPr lang="en-NZ"/>
        </a:p>
      </dgm:t>
    </dgm:pt>
    <dgm:pt modelId="{E88BA9BE-CD82-42BC-BE3C-7E86B26A7134}">
      <dgm:prSet phldrT="[Text]" custT="1"/>
      <dgm:spPr/>
      <dgm:t>
        <a:bodyPr/>
        <a:lstStyle/>
        <a:p>
          <a:r>
            <a:rPr lang="en-NZ" sz="2400" b="0" i="0" dirty="0"/>
            <a:t>Able to grow with same levels of performance</a:t>
          </a:r>
          <a:endParaRPr lang="en-NZ" sz="2000" dirty="0"/>
        </a:p>
      </dgm:t>
    </dgm:pt>
    <dgm:pt modelId="{B7CDB527-923F-4A76-98A7-B127EFAB97F5}" type="parTrans" cxnId="{781204DC-DFD8-42C9-B4B7-75D68C224B08}">
      <dgm:prSet/>
      <dgm:spPr/>
      <dgm:t>
        <a:bodyPr/>
        <a:lstStyle/>
        <a:p>
          <a:endParaRPr lang="en-NZ"/>
        </a:p>
      </dgm:t>
    </dgm:pt>
    <dgm:pt modelId="{FBFA781C-2FE8-44CC-8CF7-5E505F9E53CF}" type="sibTrans" cxnId="{781204DC-DFD8-42C9-B4B7-75D68C224B08}">
      <dgm:prSet/>
      <dgm:spPr/>
      <dgm:t>
        <a:bodyPr/>
        <a:lstStyle/>
        <a:p>
          <a:endParaRPr lang="en-NZ"/>
        </a:p>
      </dgm:t>
    </dgm:pt>
    <dgm:pt modelId="{0A7663B2-3B15-404B-8C50-D0908759FD8A}">
      <dgm:prSet phldrT="[Text]" custT="1"/>
      <dgm:spPr/>
      <dgm:t>
        <a:bodyPr/>
        <a:lstStyle/>
        <a:p>
          <a:r>
            <a:rPr lang="en-NZ" sz="2400" b="1" dirty="0"/>
            <a:t>S</a:t>
          </a:r>
          <a:r>
            <a:rPr lang="en-NZ" sz="2400" dirty="0"/>
            <a:t>calability</a:t>
          </a:r>
          <a:endParaRPr lang="en-NZ" sz="2000" dirty="0"/>
        </a:p>
      </dgm:t>
    </dgm:pt>
    <dgm:pt modelId="{16FC8EAB-172B-433C-990C-B25C3A41CDDF}" type="parTrans" cxnId="{34FA2FB7-4133-46A1-BE12-910953CA9665}">
      <dgm:prSet/>
      <dgm:spPr/>
      <dgm:t>
        <a:bodyPr/>
        <a:lstStyle/>
        <a:p>
          <a:endParaRPr lang="en-NZ"/>
        </a:p>
      </dgm:t>
    </dgm:pt>
    <dgm:pt modelId="{42BC0D1F-39B1-4BAF-9DCC-B207D91C87C9}" type="sibTrans" cxnId="{34FA2FB7-4133-46A1-BE12-910953CA9665}">
      <dgm:prSet/>
      <dgm:spPr/>
      <dgm:t>
        <a:bodyPr/>
        <a:lstStyle/>
        <a:p>
          <a:endParaRPr lang="en-NZ"/>
        </a:p>
      </dgm:t>
    </dgm:pt>
    <dgm:pt modelId="{3D94D128-5DBF-444A-8677-377BCAF9F6AB}" type="pres">
      <dgm:prSet presAssocID="{6EE279B8-3D73-485E-8EC6-4A47F97129D0}" presName="Name0" presStyleCnt="0">
        <dgm:presLayoutVars>
          <dgm:chMax val="11"/>
          <dgm:chPref val="11"/>
          <dgm:dir/>
          <dgm:resizeHandles/>
        </dgm:presLayoutVars>
      </dgm:prSet>
      <dgm:spPr/>
    </dgm:pt>
    <dgm:pt modelId="{8125F224-C0D6-4663-97A6-CA2F904A77F5}" type="pres">
      <dgm:prSet presAssocID="{0A7663B2-3B15-404B-8C50-D0908759FD8A}" presName="Accent3" presStyleCnt="0"/>
      <dgm:spPr/>
    </dgm:pt>
    <dgm:pt modelId="{A7DA5894-7A59-4747-88F6-FF8A97098D53}" type="pres">
      <dgm:prSet presAssocID="{0A7663B2-3B15-404B-8C50-D0908759FD8A}" presName="Accent" presStyleLbl="node1" presStyleIdx="0" presStyleCnt="3"/>
      <dgm:spPr/>
    </dgm:pt>
    <dgm:pt modelId="{A0245029-274F-430B-AEF8-E965C017919B}" type="pres">
      <dgm:prSet presAssocID="{0A7663B2-3B15-404B-8C50-D0908759FD8A}" presName="ParentBackground3" presStyleCnt="0"/>
      <dgm:spPr/>
    </dgm:pt>
    <dgm:pt modelId="{908B9619-D86A-4E21-AB84-B12F476A7B4E}" type="pres">
      <dgm:prSet presAssocID="{0A7663B2-3B15-404B-8C50-D0908759FD8A}" presName="ParentBackground" presStyleLbl="fgAcc1" presStyleIdx="0" presStyleCnt="3"/>
      <dgm:spPr/>
    </dgm:pt>
    <dgm:pt modelId="{DBA4D7E6-AAF2-4165-943A-28E97D13B6A2}" type="pres">
      <dgm:prSet presAssocID="{0A7663B2-3B15-404B-8C50-D0908759FD8A}" presName="Parent3" presStyleLbl="revTx" presStyleIdx="0" presStyleCnt="0">
        <dgm:presLayoutVars>
          <dgm:chMax val="1"/>
          <dgm:chPref val="1"/>
          <dgm:bulletEnabled val="1"/>
        </dgm:presLayoutVars>
      </dgm:prSet>
      <dgm:spPr/>
    </dgm:pt>
    <dgm:pt modelId="{01D19E5D-A2A3-4D1A-B1DB-E4F2DF375AC2}" type="pres">
      <dgm:prSet presAssocID="{E88BA9BE-CD82-42BC-BE3C-7E86B26A7134}" presName="Accent2" presStyleCnt="0"/>
      <dgm:spPr/>
    </dgm:pt>
    <dgm:pt modelId="{BE25E153-EB0E-40B2-A203-D4028482FCB2}" type="pres">
      <dgm:prSet presAssocID="{E88BA9BE-CD82-42BC-BE3C-7E86B26A7134}" presName="Accent" presStyleLbl="node1" presStyleIdx="1" presStyleCnt="3"/>
      <dgm:spPr/>
    </dgm:pt>
    <dgm:pt modelId="{85B5703D-C0F4-43F5-BAFA-6E5670C1C028}" type="pres">
      <dgm:prSet presAssocID="{E88BA9BE-CD82-42BC-BE3C-7E86B26A7134}" presName="ParentBackground2" presStyleCnt="0"/>
      <dgm:spPr/>
    </dgm:pt>
    <dgm:pt modelId="{CDF6B3B4-1E44-4D0A-B511-4D2353980118}" type="pres">
      <dgm:prSet presAssocID="{E88BA9BE-CD82-42BC-BE3C-7E86B26A7134}" presName="ParentBackground" presStyleLbl="fgAcc1" presStyleIdx="1" presStyleCnt="3"/>
      <dgm:spPr/>
    </dgm:pt>
    <dgm:pt modelId="{EA8FCE22-909F-4E30-A2A7-B46FFC4D4096}" type="pres">
      <dgm:prSet presAssocID="{E88BA9BE-CD82-42BC-BE3C-7E86B26A7134}" presName="Parent2" presStyleLbl="revTx" presStyleIdx="0" presStyleCnt="0">
        <dgm:presLayoutVars>
          <dgm:chMax val="1"/>
          <dgm:chPref val="1"/>
          <dgm:bulletEnabled val="1"/>
        </dgm:presLayoutVars>
      </dgm:prSet>
      <dgm:spPr/>
    </dgm:pt>
    <dgm:pt modelId="{2BFF695C-1AAD-4EE5-A2B6-823638389EC7}" type="pres">
      <dgm:prSet presAssocID="{1AF3C08E-BC39-45A7-8A0A-0886CAE5A006}" presName="Accent1" presStyleCnt="0"/>
      <dgm:spPr/>
    </dgm:pt>
    <dgm:pt modelId="{8DC9DE2E-A2D4-4471-8523-24E3F74D16D0}" type="pres">
      <dgm:prSet presAssocID="{1AF3C08E-BC39-45A7-8A0A-0886CAE5A006}" presName="Accent" presStyleLbl="node1" presStyleIdx="2" presStyleCnt="3"/>
      <dgm:spPr/>
    </dgm:pt>
    <dgm:pt modelId="{F3DEE9DF-EF53-4DCA-980B-7EB6DBF17FE8}" type="pres">
      <dgm:prSet presAssocID="{1AF3C08E-BC39-45A7-8A0A-0886CAE5A006}" presName="ParentBackground1" presStyleCnt="0"/>
      <dgm:spPr/>
    </dgm:pt>
    <dgm:pt modelId="{DE5366BF-3A63-47D6-BB2F-39F4911BE1A4}" type="pres">
      <dgm:prSet presAssocID="{1AF3C08E-BC39-45A7-8A0A-0886CAE5A006}" presName="ParentBackground" presStyleLbl="fgAcc1" presStyleIdx="2" presStyleCnt="3"/>
      <dgm:spPr/>
    </dgm:pt>
    <dgm:pt modelId="{027C1C33-C145-4C32-8DAC-B30EFE553B3B}" type="pres">
      <dgm:prSet presAssocID="{1AF3C08E-BC39-45A7-8A0A-0886CAE5A006}" presName="Parent1" presStyleLbl="revTx" presStyleIdx="0" presStyleCnt="0">
        <dgm:presLayoutVars>
          <dgm:chMax val="1"/>
          <dgm:chPref val="1"/>
          <dgm:bulletEnabled val="1"/>
        </dgm:presLayoutVars>
      </dgm:prSet>
      <dgm:spPr/>
    </dgm:pt>
  </dgm:ptLst>
  <dgm:cxnLst>
    <dgm:cxn modelId="{CF08CE16-AA2D-4C57-9611-4D0BC0D9B726}" srcId="{6EE279B8-3D73-485E-8EC6-4A47F97129D0}" destId="{1AF3C08E-BC39-45A7-8A0A-0886CAE5A006}" srcOrd="0" destOrd="0" parTransId="{21D79A74-A68A-4DFE-99F0-2B82852D0856}" sibTransId="{4E73AEF9-9B9E-4D13-B3F3-754756FB5EC1}"/>
    <dgm:cxn modelId="{F9DA4D1C-95BD-4D80-A5DB-6EA157D92BA2}" type="presOf" srcId="{1AF3C08E-BC39-45A7-8A0A-0886CAE5A006}" destId="{027C1C33-C145-4C32-8DAC-B30EFE553B3B}" srcOrd="1" destOrd="0" presId="urn:microsoft.com/office/officeart/2011/layout/CircleProcess"/>
    <dgm:cxn modelId="{FC8F343A-7CBF-4605-8D25-3AFE27FDC474}" type="presOf" srcId="{0A7663B2-3B15-404B-8C50-D0908759FD8A}" destId="{908B9619-D86A-4E21-AB84-B12F476A7B4E}" srcOrd="0" destOrd="0" presId="urn:microsoft.com/office/officeart/2011/layout/CircleProcess"/>
    <dgm:cxn modelId="{E18BCE66-FC71-4BE2-A376-9B1C997F6DBD}" type="presOf" srcId="{E88BA9BE-CD82-42BC-BE3C-7E86B26A7134}" destId="{CDF6B3B4-1E44-4D0A-B511-4D2353980118}" srcOrd="0" destOrd="0" presId="urn:microsoft.com/office/officeart/2011/layout/CircleProcess"/>
    <dgm:cxn modelId="{40560584-272A-4C7B-80B5-3195519D3D68}" type="presOf" srcId="{6EE279B8-3D73-485E-8EC6-4A47F97129D0}" destId="{3D94D128-5DBF-444A-8677-377BCAF9F6AB}" srcOrd="0" destOrd="0" presId="urn:microsoft.com/office/officeart/2011/layout/CircleProcess"/>
    <dgm:cxn modelId="{76C210AA-C1C6-4084-823C-FBC0D851DEA7}" type="presOf" srcId="{1AF3C08E-BC39-45A7-8A0A-0886CAE5A006}" destId="{DE5366BF-3A63-47D6-BB2F-39F4911BE1A4}" srcOrd="0" destOrd="0" presId="urn:microsoft.com/office/officeart/2011/layout/CircleProcess"/>
    <dgm:cxn modelId="{34FA2FB7-4133-46A1-BE12-910953CA9665}" srcId="{6EE279B8-3D73-485E-8EC6-4A47F97129D0}" destId="{0A7663B2-3B15-404B-8C50-D0908759FD8A}" srcOrd="2" destOrd="0" parTransId="{16FC8EAB-172B-433C-990C-B25C3A41CDDF}" sibTransId="{42BC0D1F-39B1-4BAF-9DCC-B207D91C87C9}"/>
    <dgm:cxn modelId="{B656AFB7-1A82-44A0-AEC5-F7AA62E9EECB}" type="presOf" srcId="{0A7663B2-3B15-404B-8C50-D0908759FD8A}" destId="{DBA4D7E6-AAF2-4165-943A-28E97D13B6A2}" srcOrd="1" destOrd="0" presId="urn:microsoft.com/office/officeart/2011/layout/CircleProcess"/>
    <dgm:cxn modelId="{3B66E1D5-C3A4-495E-ABD5-03BE2CD17DA4}" type="presOf" srcId="{E88BA9BE-CD82-42BC-BE3C-7E86B26A7134}" destId="{EA8FCE22-909F-4E30-A2A7-B46FFC4D4096}" srcOrd="1" destOrd="0" presId="urn:microsoft.com/office/officeart/2011/layout/CircleProcess"/>
    <dgm:cxn modelId="{781204DC-DFD8-42C9-B4B7-75D68C224B08}" srcId="{6EE279B8-3D73-485E-8EC6-4A47F97129D0}" destId="{E88BA9BE-CD82-42BC-BE3C-7E86B26A7134}" srcOrd="1" destOrd="0" parTransId="{B7CDB527-923F-4A76-98A7-B127EFAB97F5}" sibTransId="{FBFA781C-2FE8-44CC-8CF7-5E505F9E53CF}"/>
    <dgm:cxn modelId="{6DD5D273-557E-46AA-A129-BC770D6D2675}" type="presParOf" srcId="{3D94D128-5DBF-444A-8677-377BCAF9F6AB}" destId="{8125F224-C0D6-4663-97A6-CA2F904A77F5}" srcOrd="0" destOrd="0" presId="urn:microsoft.com/office/officeart/2011/layout/CircleProcess"/>
    <dgm:cxn modelId="{A5FDDECB-272E-4C32-9CB6-0C4514F0ACFC}" type="presParOf" srcId="{8125F224-C0D6-4663-97A6-CA2F904A77F5}" destId="{A7DA5894-7A59-4747-88F6-FF8A97098D53}" srcOrd="0" destOrd="0" presId="urn:microsoft.com/office/officeart/2011/layout/CircleProcess"/>
    <dgm:cxn modelId="{ACBE3195-6CE9-48A3-85F3-9494C1026AC1}" type="presParOf" srcId="{3D94D128-5DBF-444A-8677-377BCAF9F6AB}" destId="{A0245029-274F-430B-AEF8-E965C017919B}" srcOrd="1" destOrd="0" presId="urn:microsoft.com/office/officeart/2011/layout/CircleProcess"/>
    <dgm:cxn modelId="{410A38FB-4331-45EB-A5B8-202BED573254}" type="presParOf" srcId="{A0245029-274F-430B-AEF8-E965C017919B}" destId="{908B9619-D86A-4E21-AB84-B12F476A7B4E}" srcOrd="0" destOrd="0" presId="urn:microsoft.com/office/officeart/2011/layout/CircleProcess"/>
    <dgm:cxn modelId="{4CB4DB8F-7DB8-43FE-9058-FC7E23A89110}" type="presParOf" srcId="{3D94D128-5DBF-444A-8677-377BCAF9F6AB}" destId="{DBA4D7E6-AAF2-4165-943A-28E97D13B6A2}" srcOrd="2" destOrd="0" presId="urn:microsoft.com/office/officeart/2011/layout/CircleProcess"/>
    <dgm:cxn modelId="{C320A185-5097-4B2A-90B7-D7234A57B3A7}" type="presParOf" srcId="{3D94D128-5DBF-444A-8677-377BCAF9F6AB}" destId="{01D19E5D-A2A3-4D1A-B1DB-E4F2DF375AC2}" srcOrd="3" destOrd="0" presId="urn:microsoft.com/office/officeart/2011/layout/CircleProcess"/>
    <dgm:cxn modelId="{404743A7-FDF1-497F-989B-DF4B33B1F320}" type="presParOf" srcId="{01D19E5D-A2A3-4D1A-B1DB-E4F2DF375AC2}" destId="{BE25E153-EB0E-40B2-A203-D4028482FCB2}" srcOrd="0" destOrd="0" presId="urn:microsoft.com/office/officeart/2011/layout/CircleProcess"/>
    <dgm:cxn modelId="{16ED77DE-E1FD-4424-B0EC-38C9C04A8A47}" type="presParOf" srcId="{3D94D128-5DBF-444A-8677-377BCAF9F6AB}" destId="{85B5703D-C0F4-43F5-BAFA-6E5670C1C028}" srcOrd="4" destOrd="0" presId="urn:microsoft.com/office/officeart/2011/layout/CircleProcess"/>
    <dgm:cxn modelId="{FE4E9005-129A-4510-BAEF-6079DC98D871}" type="presParOf" srcId="{85B5703D-C0F4-43F5-BAFA-6E5670C1C028}" destId="{CDF6B3B4-1E44-4D0A-B511-4D2353980118}" srcOrd="0" destOrd="0" presId="urn:microsoft.com/office/officeart/2011/layout/CircleProcess"/>
    <dgm:cxn modelId="{42C7EA94-F2FA-4471-A77C-EA1DC64569DE}" type="presParOf" srcId="{3D94D128-5DBF-444A-8677-377BCAF9F6AB}" destId="{EA8FCE22-909F-4E30-A2A7-B46FFC4D4096}" srcOrd="5" destOrd="0" presId="urn:microsoft.com/office/officeart/2011/layout/CircleProcess"/>
    <dgm:cxn modelId="{00EB6031-C2A1-43E1-9EA1-8D7E7BB879EB}" type="presParOf" srcId="{3D94D128-5DBF-444A-8677-377BCAF9F6AB}" destId="{2BFF695C-1AAD-4EE5-A2B6-823638389EC7}" srcOrd="6" destOrd="0" presId="urn:microsoft.com/office/officeart/2011/layout/CircleProcess"/>
    <dgm:cxn modelId="{D1A64489-8418-4A9E-B2F1-DD05E42D57A9}" type="presParOf" srcId="{2BFF695C-1AAD-4EE5-A2B6-823638389EC7}" destId="{8DC9DE2E-A2D4-4471-8523-24E3F74D16D0}" srcOrd="0" destOrd="0" presId="urn:microsoft.com/office/officeart/2011/layout/CircleProcess"/>
    <dgm:cxn modelId="{3A7B5366-003C-4C07-9157-3AE2A88F491F}" type="presParOf" srcId="{3D94D128-5DBF-444A-8677-377BCAF9F6AB}" destId="{F3DEE9DF-EF53-4DCA-980B-7EB6DBF17FE8}" srcOrd="7" destOrd="0" presId="urn:microsoft.com/office/officeart/2011/layout/CircleProcess"/>
    <dgm:cxn modelId="{E93552F7-E1FF-4C79-8517-E79A56E0F137}" type="presParOf" srcId="{F3DEE9DF-EF53-4DCA-980B-7EB6DBF17FE8}" destId="{DE5366BF-3A63-47D6-BB2F-39F4911BE1A4}" srcOrd="0" destOrd="0" presId="urn:microsoft.com/office/officeart/2011/layout/CircleProcess"/>
    <dgm:cxn modelId="{1B1E98B1-B119-4A43-BFA7-BD599DE50547}" type="presParOf" srcId="{3D94D128-5DBF-444A-8677-377BCAF9F6AB}" destId="{027C1C33-C145-4C32-8DAC-B30EFE553B3B}"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E279B8-3D73-485E-8EC6-4A47F97129D0}"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NZ"/>
        </a:p>
      </dgm:t>
    </dgm:pt>
    <dgm:pt modelId="{1AF3C08E-BC39-45A7-8A0A-0886CAE5A006}">
      <dgm:prSet phldrT="[Text]" custT="1"/>
      <dgm:spPr/>
      <dgm:t>
        <a:bodyPr/>
        <a:lstStyle/>
        <a:p>
          <a:r>
            <a:rPr lang="en-NZ" sz="2400" b="0" i="0" dirty="0"/>
            <a:t>Correctly in case of failures and faults</a:t>
          </a:r>
          <a:endParaRPr lang="en-NZ" sz="2000" b="0" dirty="0">
            <a:solidFill>
              <a:schemeClr val="tx1"/>
            </a:solidFill>
          </a:endParaRPr>
        </a:p>
      </dgm:t>
    </dgm:pt>
    <dgm:pt modelId="{21D79A74-A68A-4DFE-99F0-2B82852D0856}" type="parTrans" cxnId="{CF08CE16-AA2D-4C57-9611-4D0BC0D9B726}">
      <dgm:prSet/>
      <dgm:spPr/>
      <dgm:t>
        <a:bodyPr/>
        <a:lstStyle/>
        <a:p>
          <a:endParaRPr lang="en-NZ"/>
        </a:p>
      </dgm:t>
    </dgm:pt>
    <dgm:pt modelId="{4E73AEF9-9B9E-4D13-B3F3-754756FB5EC1}" type="sibTrans" cxnId="{CF08CE16-AA2D-4C57-9611-4D0BC0D9B726}">
      <dgm:prSet/>
      <dgm:spPr/>
      <dgm:t>
        <a:bodyPr/>
        <a:lstStyle/>
        <a:p>
          <a:endParaRPr lang="en-NZ"/>
        </a:p>
      </dgm:t>
    </dgm:pt>
    <dgm:pt modelId="{E88BA9BE-CD82-42BC-BE3C-7E86B26A7134}">
      <dgm:prSet phldrT="[Text]" custT="1"/>
      <dgm:spPr/>
      <dgm:t>
        <a:bodyPr/>
        <a:lstStyle/>
        <a:p>
          <a:r>
            <a:rPr lang="en-NZ" sz="2400" b="0" i="0" dirty="0"/>
            <a:t>Able to grow with same levels of performance</a:t>
          </a:r>
          <a:endParaRPr lang="en-NZ" sz="2000" dirty="0"/>
        </a:p>
      </dgm:t>
    </dgm:pt>
    <dgm:pt modelId="{B7CDB527-923F-4A76-98A7-B127EFAB97F5}" type="parTrans" cxnId="{781204DC-DFD8-42C9-B4B7-75D68C224B08}">
      <dgm:prSet/>
      <dgm:spPr/>
      <dgm:t>
        <a:bodyPr/>
        <a:lstStyle/>
        <a:p>
          <a:endParaRPr lang="en-NZ"/>
        </a:p>
      </dgm:t>
    </dgm:pt>
    <dgm:pt modelId="{FBFA781C-2FE8-44CC-8CF7-5E505F9E53CF}" type="sibTrans" cxnId="{781204DC-DFD8-42C9-B4B7-75D68C224B08}">
      <dgm:prSet/>
      <dgm:spPr/>
      <dgm:t>
        <a:bodyPr/>
        <a:lstStyle/>
        <a:p>
          <a:endParaRPr lang="en-NZ"/>
        </a:p>
      </dgm:t>
    </dgm:pt>
    <dgm:pt modelId="{0A7663B2-3B15-404B-8C50-D0908759FD8A}">
      <dgm:prSet phldrT="[Text]" custT="1"/>
      <dgm:spPr/>
      <dgm:t>
        <a:bodyPr/>
        <a:lstStyle/>
        <a:p>
          <a:r>
            <a:rPr lang="en-NZ" sz="2400" b="0" i="0" dirty="0"/>
            <a:t>Organize itself to be productive and modifiable </a:t>
          </a:r>
          <a:endParaRPr lang="en-NZ" sz="2000" dirty="0"/>
        </a:p>
      </dgm:t>
    </dgm:pt>
    <dgm:pt modelId="{16FC8EAB-172B-433C-990C-B25C3A41CDDF}" type="parTrans" cxnId="{34FA2FB7-4133-46A1-BE12-910953CA9665}">
      <dgm:prSet/>
      <dgm:spPr/>
      <dgm:t>
        <a:bodyPr/>
        <a:lstStyle/>
        <a:p>
          <a:endParaRPr lang="en-NZ"/>
        </a:p>
      </dgm:t>
    </dgm:pt>
    <dgm:pt modelId="{42BC0D1F-39B1-4BAF-9DCC-B207D91C87C9}" type="sibTrans" cxnId="{34FA2FB7-4133-46A1-BE12-910953CA9665}">
      <dgm:prSet/>
      <dgm:spPr/>
      <dgm:t>
        <a:bodyPr/>
        <a:lstStyle/>
        <a:p>
          <a:endParaRPr lang="en-NZ"/>
        </a:p>
      </dgm:t>
    </dgm:pt>
    <dgm:pt modelId="{3D94D128-5DBF-444A-8677-377BCAF9F6AB}" type="pres">
      <dgm:prSet presAssocID="{6EE279B8-3D73-485E-8EC6-4A47F97129D0}" presName="Name0" presStyleCnt="0">
        <dgm:presLayoutVars>
          <dgm:chMax val="11"/>
          <dgm:chPref val="11"/>
          <dgm:dir/>
          <dgm:resizeHandles/>
        </dgm:presLayoutVars>
      </dgm:prSet>
      <dgm:spPr/>
    </dgm:pt>
    <dgm:pt modelId="{8125F224-C0D6-4663-97A6-CA2F904A77F5}" type="pres">
      <dgm:prSet presAssocID="{0A7663B2-3B15-404B-8C50-D0908759FD8A}" presName="Accent3" presStyleCnt="0"/>
      <dgm:spPr/>
    </dgm:pt>
    <dgm:pt modelId="{A7DA5894-7A59-4747-88F6-FF8A97098D53}" type="pres">
      <dgm:prSet presAssocID="{0A7663B2-3B15-404B-8C50-D0908759FD8A}" presName="Accent" presStyleLbl="node1" presStyleIdx="0" presStyleCnt="3"/>
      <dgm:spPr/>
    </dgm:pt>
    <dgm:pt modelId="{A0245029-274F-430B-AEF8-E965C017919B}" type="pres">
      <dgm:prSet presAssocID="{0A7663B2-3B15-404B-8C50-D0908759FD8A}" presName="ParentBackground3" presStyleCnt="0"/>
      <dgm:spPr/>
    </dgm:pt>
    <dgm:pt modelId="{908B9619-D86A-4E21-AB84-B12F476A7B4E}" type="pres">
      <dgm:prSet presAssocID="{0A7663B2-3B15-404B-8C50-D0908759FD8A}" presName="ParentBackground" presStyleLbl="fgAcc1" presStyleIdx="0" presStyleCnt="3"/>
      <dgm:spPr/>
    </dgm:pt>
    <dgm:pt modelId="{DBA4D7E6-AAF2-4165-943A-28E97D13B6A2}" type="pres">
      <dgm:prSet presAssocID="{0A7663B2-3B15-404B-8C50-D0908759FD8A}" presName="Parent3" presStyleLbl="revTx" presStyleIdx="0" presStyleCnt="0">
        <dgm:presLayoutVars>
          <dgm:chMax val="1"/>
          <dgm:chPref val="1"/>
          <dgm:bulletEnabled val="1"/>
        </dgm:presLayoutVars>
      </dgm:prSet>
      <dgm:spPr/>
    </dgm:pt>
    <dgm:pt modelId="{01D19E5D-A2A3-4D1A-B1DB-E4F2DF375AC2}" type="pres">
      <dgm:prSet presAssocID="{E88BA9BE-CD82-42BC-BE3C-7E86B26A7134}" presName="Accent2" presStyleCnt="0"/>
      <dgm:spPr/>
    </dgm:pt>
    <dgm:pt modelId="{BE25E153-EB0E-40B2-A203-D4028482FCB2}" type="pres">
      <dgm:prSet presAssocID="{E88BA9BE-CD82-42BC-BE3C-7E86B26A7134}" presName="Accent" presStyleLbl="node1" presStyleIdx="1" presStyleCnt="3"/>
      <dgm:spPr/>
    </dgm:pt>
    <dgm:pt modelId="{85B5703D-C0F4-43F5-BAFA-6E5670C1C028}" type="pres">
      <dgm:prSet presAssocID="{E88BA9BE-CD82-42BC-BE3C-7E86B26A7134}" presName="ParentBackground2" presStyleCnt="0"/>
      <dgm:spPr/>
    </dgm:pt>
    <dgm:pt modelId="{CDF6B3B4-1E44-4D0A-B511-4D2353980118}" type="pres">
      <dgm:prSet presAssocID="{E88BA9BE-CD82-42BC-BE3C-7E86B26A7134}" presName="ParentBackground" presStyleLbl="fgAcc1" presStyleIdx="1" presStyleCnt="3"/>
      <dgm:spPr/>
    </dgm:pt>
    <dgm:pt modelId="{EA8FCE22-909F-4E30-A2A7-B46FFC4D4096}" type="pres">
      <dgm:prSet presAssocID="{E88BA9BE-CD82-42BC-BE3C-7E86B26A7134}" presName="Parent2" presStyleLbl="revTx" presStyleIdx="0" presStyleCnt="0">
        <dgm:presLayoutVars>
          <dgm:chMax val="1"/>
          <dgm:chPref val="1"/>
          <dgm:bulletEnabled val="1"/>
        </dgm:presLayoutVars>
      </dgm:prSet>
      <dgm:spPr/>
    </dgm:pt>
    <dgm:pt modelId="{2BFF695C-1AAD-4EE5-A2B6-823638389EC7}" type="pres">
      <dgm:prSet presAssocID="{1AF3C08E-BC39-45A7-8A0A-0886CAE5A006}" presName="Accent1" presStyleCnt="0"/>
      <dgm:spPr/>
    </dgm:pt>
    <dgm:pt modelId="{8DC9DE2E-A2D4-4471-8523-24E3F74D16D0}" type="pres">
      <dgm:prSet presAssocID="{1AF3C08E-BC39-45A7-8A0A-0886CAE5A006}" presName="Accent" presStyleLbl="node1" presStyleIdx="2" presStyleCnt="3"/>
      <dgm:spPr/>
    </dgm:pt>
    <dgm:pt modelId="{F3DEE9DF-EF53-4DCA-980B-7EB6DBF17FE8}" type="pres">
      <dgm:prSet presAssocID="{1AF3C08E-BC39-45A7-8A0A-0886CAE5A006}" presName="ParentBackground1" presStyleCnt="0"/>
      <dgm:spPr/>
    </dgm:pt>
    <dgm:pt modelId="{DE5366BF-3A63-47D6-BB2F-39F4911BE1A4}" type="pres">
      <dgm:prSet presAssocID="{1AF3C08E-BC39-45A7-8A0A-0886CAE5A006}" presName="ParentBackground" presStyleLbl="fgAcc1" presStyleIdx="2" presStyleCnt="3"/>
      <dgm:spPr/>
    </dgm:pt>
    <dgm:pt modelId="{027C1C33-C145-4C32-8DAC-B30EFE553B3B}" type="pres">
      <dgm:prSet presAssocID="{1AF3C08E-BC39-45A7-8A0A-0886CAE5A006}" presName="Parent1" presStyleLbl="revTx" presStyleIdx="0" presStyleCnt="0">
        <dgm:presLayoutVars>
          <dgm:chMax val="1"/>
          <dgm:chPref val="1"/>
          <dgm:bulletEnabled val="1"/>
        </dgm:presLayoutVars>
      </dgm:prSet>
      <dgm:spPr/>
    </dgm:pt>
  </dgm:ptLst>
  <dgm:cxnLst>
    <dgm:cxn modelId="{CF08CE16-AA2D-4C57-9611-4D0BC0D9B726}" srcId="{6EE279B8-3D73-485E-8EC6-4A47F97129D0}" destId="{1AF3C08E-BC39-45A7-8A0A-0886CAE5A006}" srcOrd="0" destOrd="0" parTransId="{21D79A74-A68A-4DFE-99F0-2B82852D0856}" sibTransId="{4E73AEF9-9B9E-4D13-B3F3-754756FB5EC1}"/>
    <dgm:cxn modelId="{F9DA4D1C-95BD-4D80-A5DB-6EA157D92BA2}" type="presOf" srcId="{1AF3C08E-BC39-45A7-8A0A-0886CAE5A006}" destId="{027C1C33-C145-4C32-8DAC-B30EFE553B3B}" srcOrd="1" destOrd="0" presId="urn:microsoft.com/office/officeart/2011/layout/CircleProcess"/>
    <dgm:cxn modelId="{FC8F343A-7CBF-4605-8D25-3AFE27FDC474}" type="presOf" srcId="{0A7663B2-3B15-404B-8C50-D0908759FD8A}" destId="{908B9619-D86A-4E21-AB84-B12F476A7B4E}" srcOrd="0" destOrd="0" presId="urn:microsoft.com/office/officeart/2011/layout/CircleProcess"/>
    <dgm:cxn modelId="{E18BCE66-FC71-4BE2-A376-9B1C997F6DBD}" type="presOf" srcId="{E88BA9BE-CD82-42BC-BE3C-7E86B26A7134}" destId="{CDF6B3B4-1E44-4D0A-B511-4D2353980118}" srcOrd="0" destOrd="0" presId="urn:microsoft.com/office/officeart/2011/layout/CircleProcess"/>
    <dgm:cxn modelId="{40560584-272A-4C7B-80B5-3195519D3D68}" type="presOf" srcId="{6EE279B8-3D73-485E-8EC6-4A47F97129D0}" destId="{3D94D128-5DBF-444A-8677-377BCAF9F6AB}" srcOrd="0" destOrd="0" presId="urn:microsoft.com/office/officeart/2011/layout/CircleProcess"/>
    <dgm:cxn modelId="{76C210AA-C1C6-4084-823C-FBC0D851DEA7}" type="presOf" srcId="{1AF3C08E-BC39-45A7-8A0A-0886CAE5A006}" destId="{DE5366BF-3A63-47D6-BB2F-39F4911BE1A4}" srcOrd="0" destOrd="0" presId="urn:microsoft.com/office/officeart/2011/layout/CircleProcess"/>
    <dgm:cxn modelId="{34FA2FB7-4133-46A1-BE12-910953CA9665}" srcId="{6EE279B8-3D73-485E-8EC6-4A47F97129D0}" destId="{0A7663B2-3B15-404B-8C50-D0908759FD8A}" srcOrd="2" destOrd="0" parTransId="{16FC8EAB-172B-433C-990C-B25C3A41CDDF}" sibTransId="{42BC0D1F-39B1-4BAF-9DCC-B207D91C87C9}"/>
    <dgm:cxn modelId="{B656AFB7-1A82-44A0-AEC5-F7AA62E9EECB}" type="presOf" srcId="{0A7663B2-3B15-404B-8C50-D0908759FD8A}" destId="{DBA4D7E6-AAF2-4165-943A-28E97D13B6A2}" srcOrd="1" destOrd="0" presId="urn:microsoft.com/office/officeart/2011/layout/CircleProcess"/>
    <dgm:cxn modelId="{3B66E1D5-C3A4-495E-ABD5-03BE2CD17DA4}" type="presOf" srcId="{E88BA9BE-CD82-42BC-BE3C-7E86B26A7134}" destId="{EA8FCE22-909F-4E30-A2A7-B46FFC4D4096}" srcOrd="1" destOrd="0" presId="urn:microsoft.com/office/officeart/2011/layout/CircleProcess"/>
    <dgm:cxn modelId="{781204DC-DFD8-42C9-B4B7-75D68C224B08}" srcId="{6EE279B8-3D73-485E-8EC6-4A47F97129D0}" destId="{E88BA9BE-CD82-42BC-BE3C-7E86B26A7134}" srcOrd="1" destOrd="0" parTransId="{B7CDB527-923F-4A76-98A7-B127EFAB97F5}" sibTransId="{FBFA781C-2FE8-44CC-8CF7-5E505F9E53CF}"/>
    <dgm:cxn modelId="{6DD5D273-557E-46AA-A129-BC770D6D2675}" type="presParOf" srcId="{3D94D128-5DBF-444A-8677-377BCAF9F6AB}" destId="{8125F224-C0D6-4663-97A6-CA2F904A77F5}" srcOrd="0" destOrd="0" presId="urn:microsoft.com/office/officeart/2011/layout/CircleProcess"/>
    <dgm:cxn modelId="{A5FDDECB-272E-4C32-9CB6-0C4514F0ACFC}" type="presParOf" srcId="{8125F224-C0D6-4663-97A6-CA2F904A77F5}" destId="{A7DA5894-7A59-4747-88F6-FF8A97098D53}" srcOrd="0" destOrd="0" presId="urn:microsoft.com/office/officeart/2011/layout/CircleProcess"/>
    <dgm:cxn modelId="{ACBE3195-6CE9-48A3-85F3-9494C1026AC1}" type="presParOf" srcId="{3D94D128-5DBF-444A-8677-377BCAF9F6AB}" destId="{A0245029-274F-430B-AEF8-E965C017919B}" srcOrd="1" destOrd="0" presId="urn:microsoft.com/office/officeart/2011/layout/CircleProcess"/>
    <dgm:cxn modelId="{410A38FB-4331-45EB-A5B8-202BED573254}" type="presParOf" srcId="{A0245029-274F-430B-AEF8-E965C017919B}" destId="{908B9619-D86A-4E21-AB84-B12F476A7B4E}" srcOrd="0" destOrd="0" presId="urn:microsoft.com/office/officeart/2011/layout/CircleProcess"/>
    <dgm:cxn modelId="{4CB4DB8F-7DB8-43FE-9058-FC7E23A89110}" type="presParOf" srcId="{3D94D128-5DBF-444A-8677-377BCAF9F6AB}" destId="{DBA4D7E6-AAF2-4165-943A-28E97D13B6A2}" srcOrd="2" destOrd="0" presId="urn:microsoft.com/office/officeart/2011/layout/CircleProcess"/>
    <dgm:cxn modelId="{C320A185-5097-4B2A-90B7-D7234A57B3A7}" type="presParOf" srcId="{3D94D128-5DBF-444A-8677-377BCAF9F6AB}" destId="{01D19E5D-A2A3-4D1A-B1DB-E4F2DF375AC2}" srcOrd="3" destOrd="0" presId="urn:microsoft.com/office/officeart/2011/layout/CircleProcess"/>
    <dgm:cxn modelId="{404743A7-FDF1-497F-989B-DF4B33B1F320}" type="presParOf" srcId="{01D19E5D-A2A3-4D1A-B1DB-E4F2DF375AC2}" destId="{BE25E153-EB0E-40B2-A203-D4028482FCB2}" srcOrd="0" destOrd="0" presId="urn:microsoft.com/office/officeart/2011/layout/CircleProcess"/>
    <dgm:cxn modelId="{16ED77DE-E1FD-4424-B0EC-38C9C04A8A47}" type="presParOf" srcId="{3D94D128-5DBF-444A-8677-377BCAF9F6AB}" destId="{85B5703D-C0F4-43F5-BAFA-6E5670C1C028}" srcOrd="4" destOrd="0" presId="urn:microsoft.com/office/officeart/2011/layout/CircleProcess"/>
    <dgm:cxn modelId="{FE4E9005-129A-4510-BAEF-6079DC98D871}" type="presParOf" srcId="{85B5703D-C0F4-43F5-BAFA-6E5670C1C028}" destId="{CDF6B3B4-1E44-4D0A-B511-4D2353980118}" srcOrd="0" destOrd="0" presId="urn:microsoft.com/office/officeart/2011/layout/CircleProcess"/>
    <dgm:cxn modelId="{42C7EA94-F2FA-4471-A77C-EA1DC64569DE}" type="presParOf" srcId="{3D94D128-5DBF-444A-8677-377BCAF9F6AB}" destId="{EA8FCE22-909F-4E30-A2A7-B46FFC4D4096}" srcOrd="5" destOrd="0" presId="urn:microsoft.com/office/officeart/2011/layout/CircleProcess"/>
    <dgm:cxn modelId="{00EB6031-C2A1-43E1-9EA1-8D7E7BB879EB}" type="presParOf" srcId="{3D94D128-5DBF-444A-8677-377BCAF9F6AB}" destId="{2BFF695C-1AAD-4EE5-A2B6-823638389EC7}" srcOrd="6" destOrd="0" presId="urn:microsoft.com/office/officeart/2011/layout/CircleProcess"/>
    <dgm:cxn modelId="{D1A64489-8418-4A9E-B2F1-DD05E42D57A9}" type="presParOf" srcId="{2BFF695C-1AAD-4EE5-A2B6-823638389EC7}" destId="{8DC9DE2E-A2D4-4471-8523-24E3F74D16D0}" srcOrd="0" destOrd="0" presId="urn:microsoft.com/office/officeart/2011/layout/CircleProcess"/>
    <dgm:cxn modelId="{3A7B5366-003C-4C07-9157-3AE2A88F491F}" type="presParOf" srcId="{3D94D128-5DBF-444A-8677-377BCAF9F6AB}" destId="{F3DEE9DF-EF53-4DCA-980B-7EB6DBF17FE8}" srcOrd="7" destOrd="0" presId="urn:microsoft.com/office/officeart/2011/layout/CircleProcess"/>
    <dgm:cxn modelId="{E93552F7-E1FF-4C79-8517-E79A56E0F137}" type="presParOf" srcId="{F3DEE9DF-EF53-4DCA-980B-7EB6DBF17FE8}" destId="{DE5366BF-3A63-47D6-BB2F-39F4911BE1A4}" srcOrd="0" destOrd="0" presId="urn:microsoft.com/office/officeart/2011/layout/CircleProcess"/>
    <dgm:cxn modelId="{1B1E98B1-B119-4A43-BFA7-BD599DE50547}" type="presParOf" srcId="{3D94D128-5DBF-444A-8677-377BCAF9F6AB}" destId="{027C1C33-C145-4C32-8DAC-B30EFE553B3B}"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1E110-0A80-4F29-8076-F0289B422373}">
      <dsp:nvSpPr>
        <dsp:cNvPr id="0" name=""/>
        <dsp:cNvSpPr/>
      </dsp:nvSpPr>
      <dsp:spPr>
        <a:xfrm>
          <a:off x="2095318" y="494897"/>
          <a:ext cx="1425004" cy="92625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NZ" sz="2300" kern="1200" dirty="0"/>
            <a:t>Mission Critical</a:t>
          </a:r>
        </a:p>
      </dsp:txBody>
      <dsp:txXfrm>
        <a:off x="2140534" y="540113"/>
        <a:ext cx="1334572" cy="835820"/>
      </dsp:txXfrm>
    </dsp:sp>
    <dsp:sp modelId="{0982ABB3-764F-41C6-9BD9-33F07FC1928D}">
      <dsp:nvSpPr>
        <dsp:cNvPr id="0" name=""/>
        <dsp:cNvSpPr/>
      </dsp:nvSpPr>
      <dsp:spPr>
        <a:xfrm>
          <a:off x="2807820" y="171745"/>
          <a:ext cx="1572557" cy="1572557"/>
        </a:xfrm>
        <a:custGeom>
          <a:avLst/>
          <a:gdLst/>
          <a:ahLst/>
          <a:cxnLst/>
          <a:rect l="0" t="0" r="0" b="0"/>
          <a:pathLst>
            <a:path>
              <a:moveTo>
                <a:pt x="158434" y="312943"/>
              </a:moveTo>
              <a:arcTo wR="786278" hR="786278" stAng="13020772" swAng="6358457"/>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093C12A-2C02-4269-9FAC-E961A5EB9D82}">
      <dsp:nvSpPr>
        <dsp:cNvPr id="0" name=""/>
        <dsp:cNvSpPr/>
      </dsp:nvSpPr>
      <dsp:spPr>
        <a:xfrm>
          <a:off x="3667876" y="494897"/>
          <a:ext cx="1425004" cy="92625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NZ" sz="2300" kern="1200"/>
            <a:t>Robust Solutions</a:t>
          </a:r>
        </a:p>
      </dsp:txBody>
      <dsp:txXfrm>
        <a:off x="3713092" y="540113"/>
        <a:ext cx="1334572" cy="835820"/>
      </dsp:txXfrm>
    </dsp:sp>
    <dsp:sp modelId="{CE274DDB-11DD-42AC-AF99-DE4B641816B3}">
      <dsp:nvSpPr>
        <dsp:cNvPr id="0" name=""/>
        <dsp:cNvSpPr/>
      </dsp:nvSpPr>
      <dsp:spPr>
        <a:xfrm>
          <a:off x="2807820" y="171745"/>
          <a:ext cx="1572557" cy="1572557"/>
        </a:xfrm>
        <a:custGeom>
          <a:avLst/>
          <a:gdLst/>
          <a:ahLst/>
          <a:cxnLst/>
          <a:rect l="0" t="0" r="0" b="0"/>
          <a:pathLst>
            <a:path>
              <a:moveTo>
                <a:pt x="1414122" y="1259614"/>
              </a:moveTo>
              <a:arcTo wR="786278" hR="786278" stAng="2220772" swAng="6358457"/>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A5894-7A59-4747-88F6-FF8A97098D53}">
      <dsp:nvSpPr>
        <dsp:cNvPr id="0" name=""/>
        <dsp:cNvSpPr/>
      </dsp:nvSpPr>
      <dsp:spPr>
        <a:xfrm>
          <a:off x="7411102" y="1195090"/>
          <a:ext cx="3165763" cy="31663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8B9619-D86A-4E21-AB84-B12F476A7B4E}">
      <dsp:nvSpPr>
        <dsp:cNvPr id="0" name=""/>
        <dsp:cNvSpPr/>
      </dsp:nvSpPr>
      <dsp:spPr>
        <a:xfrm>
          <a:off x="7516215"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NZ" sz="2400" b="1" kern="1200" dirty="0"/>
            <a:t>S</a:t>
          </a:r>
          <a:r>
            <a:rPr lang="en-NZ" sz="2400" kern="1200" dirty="0"/>
            <a:t>calability</a:t>
          </a:r>
          <a:endParaRPr lang="en-NZ" sz="2000" kern="1200" dirty="0"/>
        </a:p>
      </dsp:txBody>
      <dsp:txXfrm>
        <a:off x="7938729" y="1722907"/>
        <a:ext cx="2110509" cy="2110714"/>
      </dsp:txXfrm>
    </dsp:sp>
    <dsp:sp modelId="{BE25E153-EB0E-40B2-A203-D4028482FCB2}">
      <dsp:nvSpPr>
        <dsp:cNvPr id="0" name=""/>
        <dsp:cNvSpPr/>
      </dsp:nvSpPr>
      <dsp:spPr>
        <a:xfrm rot="2700000">
          <a:off x="4143007" y="1198917"/>
          <a:ext cx="3158138" cy="31581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6B3B4-1E44-4D0A-B511-4D2353980118}">
      <dsp:nvSpPr>
        <dsp:cNvPr id="0" name=""/>
        <dsp:cNvSpPr/>
      </dsp:nvSpPr>
      <dsp:spPr>
        <a:xfrm>
          <a:off x="4244308"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NZ" sz="2400" b="1" kern="1200" dirty="0"/>
            <a:t>M</a:t>
          </a:r>
          <a:r>
            <a:rPr lang="en-NZ" sz="2400" kern="1200" dirty="0"/>
            <a:t>aintainability</a:t>
          </a:r>
          <a:endParaRPr lang="en-NZ" sz="2000" kern="1200" dirty="0"/>
        </a:p>
      </dsp:txBody>
      <dsp:txXfrm>
        <a:off x="4666822" y="1722907"/>
        <a:ext cx="2110509" cy="2110714"/>
      </dsp:txXfrm>
    </dsp:sp>
    <dsp:sp modelId="{8DC9DE2E-A2D4-4471-8523-24E3F74D16D0}">
      <dsp:nvSpPr>
        <dsp:cNvPr id="0" name=""/>
        <dsp:cNvSpPr/>
      </dsp:nvSpPr>
      <dsp:spPr>
        <a:xfrm rot="2700000">
          <a:off x="871099" y="1198917"/>
          <a:ext cx="3158138" cy="31581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5366BF-3A63-47D6-BB2F-39F4911BE1A4}">
      <dsp:nvSpPr>
        <dsp:cNvPr id="0" name=""/>
        <dsp:cNvSpPr/>
      </dsp:nvSpPr>
      <dsp:spPr>
        <a:xfrm>
          <a:off x="972400"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kumimoji="0" lang="en-US" altLang="en-US" sz="2400" b="1" i="0" u="none" strike="noStrike" kern="1200" cap="none" normalizeH="0" baseline="0" dirty="0">
              <a:ln>
                <a:noFill/>
              </a:ln>
              <a:solidFill>
                <a:schemeClr val="tx1"/>
              </a:solidFill>
              <a:effectLst/>
              <a:latin typeface="proxima-nova-1"/>
            </a:rPr>
            <a:t>R</a:t>
          </a:r>
          <a:r>
            <a:rPr kumimoji="0" lang="en-US" altLang="en-US" sz="2400" b="0" i="0" u="none" strike="noStrike" kern="1200" cap="none" normalizeH="0" baseline="0" dirty="0">
              <a:ln>
                <a:noFill/>
              </a:ln>
              <a:solidFill>
                <a:schemeClr val="tx1"/>
              </a:solidFill>
              <a:effectLst/>
              <a:latin typeface="proxima-nova-1"/>
            </a:rPr>
            <a:t>eliability</a:t>
          </a:r>
          <a:endParaRPr lang="en-NZ" sz="2000" b="0" kern="1200" dirty="0">
            <a:solidFill>
              <a:schemeClr val="tx1"/>
            </a:solidFill>
          </a:endParaRPr>
        </a:p>
      </dsp:txBody>
      <dsp:txXfrm>
        <a:off x="1394914" y="1722907"/>
        <a:ext cx="2110509" cy="21107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A5894-7A59-4747-88F6-FF8A97098D53}">
      <dsp:nvSpPr>
        <dsp:cNvPr id="0" name=""/>
        <dsp:cNvSpPr/>
      </dsp:nvSpPr>
      <dsp:spPr>
        <a:xfrm>
          <a:off x="7411102" y="1195090"/>
          <a:ext cx="3165763" cy="31663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8B9619-D86A-4E21-AB84-B12F476A7B4E}">
      <dsp:nvSpPr>
        <dsp:cNvPr id="0" name=""/>
        <dsp:cNvSpPr/>
      </dsp:nvSpPr>
      <dsp:spPr>
        <a:xfrm>
          <a:off x="7516215"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NZ" sz="2400" b="1" kern="1200" dirty="0"/>
            <a:t>S</a:t>
          </a:r>
          <a:r>
            <a:rPr lang="en-NZ" sz="2400" kern="1200" dirty="0"/>
            <a:t>calability</a:t>
          </a:r>
          <a:endParaRPr lang="en-NZ" sz="2000" kern="1200" dirty="0"/>
        </a:p>
      </dsp:txBody>
      <dsp:txXfrm>
        <a:off x="7938729" y="1722907"/>
        <a:ext cx="2110509" cy="2110714"/>
      </dsp:txXfrm>
    </dsp:sp>
    <dsp:sp modelId="{BE25E153-EB0E-40B2-A203-D4028482FCB2}">
      <dsp:nvSpPr>
        <dsp:cNvPr id="0" name=""/>
        <dsp:cNvSpPr/>
      </dsp:nvSpPr>
      <dsp:spPr>
        <a:xfrm rot="2700000">
          <a:off x="4143007" y="1198917"/>
          <a:ext cx="3158138" cy="31581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6B3B4-1E44-4D0A-B511-4D2353980118}">
      <dsp:nvSpPr>
        <dsp:cNvPr id="0" name=""/>
        <dsp:cNvSpPr/>
      </dsp:nvSpPr>
      <dsp:spPr>
        <a:xfrm>
          <a:off x="4244308"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NZ" sz="2400" b="1" kern="1200" dirty="0"/>
            <a:t>M</a:t>
          </a:r>
          <a:r>
            <a:rPr lang="en-NZ" sz="2400" kern="1200" dirty="0"/>
            <a:t>aintainability</a:t>
          </a:r>
          <a:endParaRPr lang="en-NZ" sz="2000" kern="1200" dirty="0"/>
        </a:p>
      </dsp:txBody>
      <dsp:txXfrm>
        <a:off x="4666822" y="1722907"/>
        <a:ext cx="2110509" cy="2110714"/>
      </dsp:txXfrm>
    </dsp:sp>
    <dsp:sp modelId="{8DC9DE2E-A2D4-4471-8523-24E3F74D16D0}">
      <dsp:nvSpPr>
        <dsp:cNvPr id="0" name=""/>
        <dsp:cNvSpPr/>
      </dsp:nvSpPr>
      <dsp:spPr>
        <a:xfrm rot="2700000">
          <a:off x="871099" y="1198917"/>
          <a:ext cx="3158138" cy="31581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5366BF-3A63-47D6-BB2F-39F4911BE1A4}">
      <dsp:nvSpPr>
        <dsp:cNvPr id="0" name=""/>
        <dsp:cNvSpPr/>
      </dsp:nvSpPr>
      <dsp:spPr>
        <a:xfrm>
          <a:off x="972400"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NZ" sz="2400" b="0" i="0" kern="1200" dirty="0"/>
            <a:t>Correctly in case of failures and faults</a:t>
          </a:r>
          <a:endParaRPr lang="en-NZ" sz="2000" b="0" kern="1200" dirty="0">
            <a:solidFill>
              <a:schemeClr val="tx1"/>
            </a:solidFill>
          </a:endParaRPr>
        </a:p>
      </dsp:txBody>
      <dsp:txXfrm>
        <a:off x="1394914" y="1722907"/>
        <a:ext cx="2110509" cy="21107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A5894-7A59-4747-88F6-FF8A97098D53}">
      <dsp:nvSpPr>
        <dsp:cNvPr id="0" name=""/>
        <dsp:cNvSpPr/>
      </dsp:nvSpPr>
      <dsp:spPr>
        <a:xfrm>
          <a:off x="7411102" y="1195090"/>
          <a:ext cx="3165763" cy="31663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8B9619-D86A-4E21-AB84-B12F476A7B4E}">
      <dsp:nvSpPr>
        <dsp:cNvPr id="0" name=""/>
        <dsp:cNvSpPr/>
      </dsp:nvSpPr>
      <dsp:spPr>
        <a:xfrm>
          <a:off x="7516215"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NZ" sz="2400" b="1" kern="1200" dirty="0"/>
            <a:t>S</a:t>
          </a:r>
          <a:r>
            <a:rPr lang="en-NZ" sz="2400" kern="1200" dirty="0"/>
            <a:t>calability</a:t>
          </a:r>
          <a:endParaRPr lang="en-NZ" sz="2000" kern="1200" dirty="0"/>
        </a:p>
      </dsp:txBody>
      <dsp:txXfrm>
        <a:off x="7938729" y="1722907"/>
        <a:ext cx="2110509" cy="2110714"/>
      </dsp:txXfrm>
    </dsp:sp>
    <dsp:sp modelId="{BE25E153-EB0E-40B2-A203-D4028482FCB2}">
      <dsp:nvSpPr>
        <dsp:cNvPr id="0" name=""/>
        <dsp:cNvSpPr/>
      </dsp:nvSpPr>
      <dsp:spPr>
        <a:xfrm rot="2700000">
          <a:off x="4143007" y="1198917"/>
          <a:ext cx="3158138" cy="31581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6B3B4-1E44-4D0A-B511-4D2353980118}">
      <dsp:nvSpPr>
        <dsp:cNvPr id="0" name=""/>
        <dsp:cNvSpPr/>
      </dsp:nvSpPr>
      <dsp:spPr>
        <a:xfrm>
          <a:off x="4244308"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NZ" sz="2400" b="0" i="0" kern="1200" dirty="0"/>
            <a:t>Able to grow with same levels of performance</a:t>
          </a:r>
          <a:endParaRPr lang="en-NZ" sz="2000" kern="1200" dirty="0"/>
        </a:p>
      </dsp:txBody>
      <dsp:txXfrm>
        <a:off x="4666822" y="1722907"/>
        <a:ext cx="2110509" cy="2110714"/>
      </dsp:txXfrm>
    </dsp:sp>
    <dsp:sp modelId="{8DC9DE2E-A2D4-4471-8523-24E3F74D16D0}">
      <dsp:nvSpPr>
        <dsp:cNvPr id="0" name=""/>
        <dsp:cNvSpPr/>
      </dsp:nvSpPr>
      <dsp:spPr>
        <a:xfrm rot="2700000">
          <a:off x="871099" y="1198917"/>
          <a:ext cx="3158138" cy="31581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5366BF-3A63-47D6-BB2F-39F4911BE1A4}">
      <dsp:nvSpPr>
        <dsp:cNvPr id="0" name=""/>
        <dsp:cNvSpPr/>
      </dsp:nvSpPr>
      <dsp:spPr>
        <a:xfrm>
          <a:off x="972400"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NZ" sz="2400" b="0" i="0" kern="1200" dirty="0"/>
            <a:t>Correctly in case of failures and faults</a:t>
          </a:r>
          <a:endParaRPr lang="en-NZ" sz="2000" b="0" kern="1200" dirty="0">
            <a:solidFill>
              <a:schemeClr val="tx1"/>
            </a:solidFill>
          </a:endParaRPr>
        </a:p>
      </dsp:txBody>
      <dsp:txXfrm>
        <a:off x="1394914" y="1722907"/>
        <a:ext cx="2110509" cy="21107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A5894-7A59-4747-88F6-FF8A97098D53}">
      <dsp:nvSpPr>
        <dsp:cNvPr id="0" name=""/>
        <dsp:cNvSpPr/>
      </dsp:nvSpPr>
      <dsp:spPr>
        <a:xfrm>
          <a:off x="7411102" y="1195090"/>
          <a:ext cx="3165763" cy="31663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8B9619-D86A-4E21-AB84-B12F476A7B4E}">
      <dsp:nvSpPr>
        <dsp:cNvPr id="0" name=""/>
        <dsp:cNvSpPr/>
      </dsp:nvSpPr>
      <dsp:spPr>
        <a:xfrm>
          <a:off x="7516215"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NZ" sz="2400" b="0" i="0" kern="1200" dirty="0"/>
            <a:t>Organize itself to be productive and modifiable </a:t>
          </a:r>
          <a:endParaRPr lang="en-NZ" sz="2000" kern="1200" dirty="0"/>
        </a:p>
      </dsp:txBody>
      <dsp:txXfrm>
        <a:off x="7938729" y="1722907"/>
        <a:ext cx="2110509" cy="2110714"/>
      </dsp:txXfrm>
    </dsp:sp>
    <dsp:sp modelId="{BE25E153-EB0E-40B2-A203-D4028482FCB2}">
      <dsp:nvSpPr>
        <dsp:cNvPr id="0" name=""/>
        <dsp:cNvSpPr/>
      </dsp:nvSpPr>
      <dsp:spPr>
        <a:xfrm rot="2700000">
          <a:off x="4143007" y="1198917"/>
          <a:ext cx="3158138" cy="31581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6B3B4-1E44-4D0A-B511-4D2353980118}">
      <dsp:nvSpPr>
        <dsp:cNvPr id="0" name=""/>
        <dsp:cNvSpPr/>
      </dsp:nvSpPr>
      <dsp:spPr>
        <a:xfrm>
          <a:off x="4244308"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NZ" sz="2400" b="0" i="0" kern="1200" dirty="0"/>
            <a:t>Able to grow with same levels of performance</a:t>
          </a:r>
          <a:endParaRPr lang="en-NZ" sz="2000" kern="1200" dirty="0"/>
        </a:p>
      </dsp:txBody>
      <dsp:txXfrm>
        <a:off x="4666822" y="1722907"/>
        <a:ext cx="2110509" cy="2110714"/>
      </dsp:txXfrm>
    </dsp:sp>
    <dsp:sp modelId="{8DC9DE2E-A2D4-4471-8523-24E3F74D16D0}">
      <dsp:nvSpPr>
        <dsp:cNvPr id="0" name=""/>
        <dsp:cNvSpPr/>
      </dsp:nvSpPr>
      <dsp:spPr>
        <a:xfrm rot="2700000">
          <a:off x="871099" y="1198917"/>
          <a:ext cx="3158138" cy="315813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5366BF-3A63-47D6-BB2F-39F4911BE1A4}">
      <dsp:nvSpPr>
        <dsp:cNvPr id="0" name=""/>
        <dsp:cNvSpPr/>
      </dsp:nvSpPr>
      <dsp:spPr>
        <a:xfrm>
          <a:off x="972400" y="1300653"/>
          <a:ext cx="2955537" cy="29552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NZ" sz="2400" b="0" i="0" kern="1200" dirty="0"/>
            <a:t>Correctly in case of failures and faults</a:t>
          </a:r>
          <a:endParaRPr lang="en-NZ" sz="2000" b="0" kern="1200" dirty="0">
            <a:solidFill>
              <a:schemeClr val="tx1"/>
            </a:solidFill>
          </a:endParaRPr>
        </a:p>
      </dsp:txBody>
      <dsp:txXfrm>
        <a:off x="1394914" y="1722907"/>
        <a:ext cx="2110509" cy="2110714"/>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94B152-E57C-4EF8-8935-8756A18603D2}" type="datetimeFigureOut">
              <a:rPr lang="en-NZ" smtClean="0"/>
              <a:t>30/03/2019</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AD4B3-422F-46EE-986A-C87B9D70AD2C}" type="slidenum">
              <a:rPr lang="en-NZ" smtClean="0"/>
              <a:t>‹#›</a:t>
            </a:fld>
            <a:endParaRPr lang="en-NZ"/>
          </a:p>
        </p:txBody>
      </p:sp>
    </p:spTree>
    <p:extLst>
      <p:ext uri="{BB962C8B-B14F-4D97-AF65-F5344CB8AC3E}">
        <p14:creationId xmlns:p14="http://schemas.microsoft.com/office/powerpoint/2010/main" val="269838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044B9-19D4-4763-B39E-B50E5D7486F3}" type="datetime1">
              <a:rPr lang="en-US" smtClean="0"/>
              <a:t>3/30/2019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8883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D32B267-3355-4E7D-A4AB-EBA89E91356D}" type="datetime1">
              <a:rPr lang="en-US" smtClean="0"/>
              <a:t>3/30/2019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2413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51EC35-E826-423D-AF85-FC5EC50FF31C}" type="datetime1">
              <a:rPr lang="en-US" smtClean="0"/>
              <a:t>3/30/2019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53707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CB2EB1-F914-4CBC-A45C-A211B8F79313}" type="datetime1">
              <a:rPr lang="en-US" smtClean="0"/>
              <a:t>3/30/2019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92186128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90000"/>
            <a:lum/>
          </a:blip>
          <a:srcRect/>
          <a:stretch>
            <a:fillRect t="-4000" b="-4000"/>
          </a:stretch>
        </a:blipFill>
        <a:effectLst/>
      </p:bgPr>
    </p:bg>
    <p:spTree>
      <p:nvGrpSpPr>
        <p:cNvPr id="1" name=""/>
        <p:cNvGrpSpPr/>
        <p:nvPr/>
      </p:nvGrpSpPr>
      <p:grpSpPr>
        <a:xfrm>
          <a:off x="0" y="0"/>
          <a:ext cx="0" cy="0"/>
          <a:chOff x="0" y="0"/>
          <a:chExt cx="0" cy="0"/>
        </a:xfrm>
      </p:grpSpPr>
      <p:pic>
        <p:nvPicPr>
          <p:cNvPr id="10" name="Picture 9" descr="A close up of a logo&#10;&#10;Description generated with high confidence">
            <a:extLst>
              <a:ext uri="{FF2B5EF4-FFF2-40B4-BE49-F238E27FC236}">
                <a16:creationId xmlns:a16="http://schemas.microsoft.com/office/drawing/2014/main" id="{84E88389-0427-4AC4-A171-5E61317488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25736" y="299403"/>
            <a:ext cx="1598808" cy="1743249"/>
          </a:xfrm>
          <a:prstGeom prst="rect">
            <a:avLst/>
          </a:prstGeom>
        </p:spPr>
      </p:pic>
      <p:sp>
        <p:nvSpPr>
          <p:cNvPr id="2" name="Title 1"/>
          <p:cNvSpPr>
            <a:spLocks noGrp="1"/>
          </p:cNvSpPr>
          <p:nvPr>
            <p:ph type="ctrTitle"/>
          </p:nvPr>
        </p:nvSpPr>
        <p:spPr>
          <a:xfrm>
            <a:off x="1524000" y="299403"/>
            <a:ext cx="9144000" cy="2387600"/>
          </a:xfrm>
        </p:spPr>
        <p:txBody>
          <a:bodyPr anchor="b"/>
          <a:lstStyle>
            <a:lvl1pPr algn="ctr">
              <a:defRPr sz="6000">
                <a:solidFill>
                  <a:schemeClr val="bg1"/>
                </a:solidFill>
                <a:latin typeface="+mn-lt"/>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8"/>
            <a:ext cx="9144000" cy="1655762"/>
          </a:xfrm>
        </p:spPr>
        <p:txBody>
          <a:bodyPr/>
          <a:lstStyle>
            <a:lvl1pPr marL="0" indent="0" algn="ctr">
              <a:buNone/>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dirty="0"/>
          </a:p>
        </p:txBody>
      </p:sp>
      <p:grpSp>
        <p:nvGrpSpPr>
          <p:cNvPr id="13" name="Group 12"/>
          <p:cNvGrpSpPr/>
          <p:nvPr userDrawn="1"/>
        </p:nvGrpSpPr>
        <p:grpSpPr>
          <a:xfrm>
            <a:off x="6814988" y="6179607"/>
            <a:ext cx="5095072" cy="424616"/>
            <a:chOff x="6860708" y="6165662"/>
            <a:chExt cx="5095072" cy="424616"/>
          </a:xfrm>
        </p:grpSpPr>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860708" y="6182053"/>
              <a:ext cx="1171941" cy="391835"/>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68418" y="6198657"/>
              <a:ext cx="1171942" cy="358627"/>
            </a:xfrm>
            <a:prstGeom prst="rect">
              <a:avLst/>
            </a:prstGeom>
          </p:spPr>
        </p:pic>
        <p:pic>
          <p:nvPicPr>
            <p:cNvPr id="16" name="Picture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83839" y="6165662"/>
              <a:ext cx="1171941" cy="424616"/>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b="1380"/>
            <a:stretch/>
          </p:blipFill>
          <p:spPr bwMode="invGray">
            <a:xfrm>
              <a:off x="9476129" y="6254044"/>
              <a:ext cx="1171940" cy="247853"/>
            </a:xfrm>
            <a:prstGeom prst="rect">
              <a:avLst/>
            </a:prstGeom>
          </p:spPr>
        </p:pic>
      </p:grpSp>
      <p:pic>
        <p:nvPicPr>
          <p:cNvPr id="6" name="Picture 5">
            <a:extLst>
              <a:ext uri="{FF2B5EF4-FFF2-40B4-BE49-F238E27FC236}">
                <a16:creationId xmlns:a16="http://schemas.microsoft.com/office/drawing/2014/main" id="{EE31C156-047B-46C4-8918-434FF0E3FE2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4962" y="6069832"/>
            <a:ext cx="1349038" cy="644166"/>
          </a:xfrm>
          <a:prstGeom prst="rect">
            <a:avLst/>
          </a:prstGeom>
        </p:spPr>
      </p:pic>
    </p:spTree>
    <p:extLst>
      <p:ext uri="{BB962C8B-B14F-4D97-AF65-F5344CB8AC3E}">
        <p14:creationId xmlns:p14="http://schemas.microsoft.com/office/powerpoint/2010/main" val="318788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3DFF582E-8D2C-4455-925F-40D70F68A3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5468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Tree>
    <p:extLst>
      <p:ext uri="{BB962C8B-B14F-4D97-AF65-F5344CB8AC3E}">
        <p14:creationId xmlns:p14="http://schemas.microsoft.com/office/powerpoint/2010/main" val="2192898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pic>
        <p:nvPicPr>
          <p:cNvPr id="5" name="Picture 4">
            <a:extLst>
              <a:ext uri="{FF2B5EF4-FFF2-40B4-BE49-F238E27FC236}">
                <a16:creationId xmlns:a16="http://schemas.microsoft.com/office/drawing/2014/main" id="{29BB7E76-7F93-4C69-964E-2B173E780B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2915134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77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88857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5" name="Picture 4" descr="A picture containing object&#10;&#10;Description generated with high confidence">
            <a:extLst>
              <a:ext uri="{FF2B5EF4-FFF2-40B4-BE49-F238E27FC236}">
                <a16:creationId xmlns:a16="http://schemas.microsoft.com/office/drawing/2014/main" id="{3C1ACD68-261C-43D1-BC83-1C26FD9367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3889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NZ"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8174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421293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5AE9F9CD-C149-414A-9835-6B3A783F1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146391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204196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7" name="Picture 6" descr="A picture containing object&#10;&#10;Description generated with high confidence">
            <a:extLst>
              <a:ext uri="{FF2B5EF4-FFF2-40B4-BE49-F238E27FC236}">
                <a16:creationId xmlns:a16="http://schemas.microsoft.com/office/drawing/2014/main" id="{4B52C2B4-6C15-4D00-85DB-6C57338475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44800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502730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5" name="Picture 4">
            <a:extLst>
              <a:ext uri="{FF2B5EF4-FFF2-40B4-BE49-F238E27FC236}">
                <a16:creationId xmlns:a16="http://schemas.microsoft.com/office/drawing/2014/main" id="{3173C7BC-58DC-420B-8746-F62EB9D07B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1060904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Tree>
    <p:extLst>
      <p:ext uri="{BB962C8B-B14F-4D97-AF65-F5344CB8AC3E}">
        <p14:creationId xmlns:p14="http://schemas.microsoft.com/office/powerpoint/2010/main" val="387179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172187016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6" r:id="rId4"/>
    <p:sldLayoutId id="2147483652" r:id="rId5"/>
    <p:sldLayoutId id="2147483653" r:id="rId6"/>
    <p:sldLayoutId id="2147483661" r:id="rId7"/>
    <p:sldLayoutId id="2147483665" r:id="rId8"/>
    <p:sldLayoutId id="2147483654" r:id="rId9"/>
    <p:sldLayoutId id="2147483664" r:id="rId10"/>
    <p:sldLayoutId id="2147483662" r:id="rId11"/>
    <p:sldLayoutId id="2147483663" r:id="rId12"/>
    <p:sldLayoutId id="2147483655" r:id="rId13"/>
    <p:sldLayoutId id="2147483656" r:id="rId14"/>
    <p:sldLayoutId id="2147483667" r:id="rId15"/>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9.gif"/><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3.jpe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2.gif"/><Relationship Id="rId5" Type="http://schemas.openxmlformats.org/officeDocument/2006/relationships/image" Target="../media/image51.gif"/><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50.png"/><Relationship Id="rId7" Type="http://schemas.openxmlformats.org/officeDocument/2006/relationships/image" Target="../media/image61.gif"/><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8.jpeg"/><Relationship Id="rId5" Type="http://schemas.openxmlformats.org/officeDocument/2006/relationships/image" Target="../media/image60.gif"/><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33.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6.jpg"/><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hyperlink" Target="https://www.onlygfx.com/4-true-stamp-png-transparen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gif"/></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docs.microsoft.com/en-us/azure/iot-hub/iot-hub-csharp-csharp-process-d2c"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78.gif"/><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5.gif"/></Relationships>
</file>

<file path=ppt/slides/_rels/slide46.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7.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89.jpe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4.xml"/><Relationship Id="rId6" Type="http://schemas.openxmlformats.org/officeDocument/2006/relationships/image" Target="../media/image92.jpeg"/><Relationship Id="rId5" Type="http://schemas.openxmlformats.org/officeDocument/2006/relationships/image" Target="../media/image91.gif"/><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7.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7.png"/><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png"/><Relationship Id="rId1" Type="http://schemas.openxmlformats.org/officeDocument/2006/relationships/slideLayout" Target="../slideLayouts/slideLayout11.xml"/><Relationship Id="rId5" Type="http://schemas.openxmlformats.org/officeDocument/2006/relationships/image" Target="../media/image6.emf"/><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4.png"/><Relationship Id="rId7"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11.xml"/><Relationship Id="rId6" Type="http://schemas.openxmlformats.org/officeDocument/2006/relationships/image" Target="../media/image97.png"/><Relationship Id="rId5" Type="http://schemas.openxmlformats.org/officeDocument/2006/relationships/image" Target="../media/image6.emf"/><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4.png"/><Relationship Id="rId7"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11.xml"/><Relationship Id="rId6" Type="http://schemas.openxmlformats.org/officeDocument/2006/relationships/image" Target="../media/image97.png"/><Relationship Id="rId5" Type="http://schemas.openxmlformats.org/officeDocument/2006/relationships/image" Target="../media/image6.em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NZ" dirty="0">
                <a:effectLst>
                  <a:outerShdw blurRad="38100" dist="38100" dir="2700000" algn="tl">
                    <a:srgbClr val="000000">
                      <a:alpha val="43137"/>
                    </a:srgbClr>
                  </a:outerShdw>
                </a:effectLst>
              </a:rPr>
              <a:t>Does it matter?</a:t>
            </a:r>
            <a:endParaRPr lang="en-NZ" dirty="0">
              <a:effectLst>
                <a:outerShdw blurRad="38100" dist="38100" dir="2700000" algn="tl">
                  <a:srgbClr val="000000">
                    <a:alpha val="43137"/>
                  </a:srgbClr>
                </a:outerShdw>
              </a:effectLst>
              <a:latin typeface="+mn-lt"/>
            </a:endParaRPr>
          </a:p>
        </p:txBody>
      </p:sp>
      <p:sp>
        <p:nvSpPr>
          <p:cNvPr id="3" name="Subtitle 2"/>
          <p:cNvSpPr>
            <a:spLocks noGrp="1"/>
          </p:cNvSpPr>
          <p:nvPr>
            <p:ph type="subTitle" idx="1"/>
          </p:nvPr>
        </p:nvSpPr>
        <p:spPr/>
        <p:txBody>
          <a:bodyPr>
            <a:normAutofit/>
          </a:bodyPr>
          <a:lstStyle/>
          <a:p>
            <a:r>
              <a:rPr lang="en-NZ" sz="2800" dirty="0">
                <a:effectLst>
                  <a:outerShdw blurRad="38100" dist="38100" dir="2700000" algn="tl">
                    <a:srgbClr val="000000">
                      <a:alpha val="43137"/>
                    </a:srgbClr>
                  </a:outerShdw>
                </a:effectLst>
              </a:rPr>
              <a:t>High Availability, and Disaster Recovery in Serverless solutions.</a:t>
            </a:r>
          </a:p>
        </p:txBody>
      </p:sp>
    </p:spTree>
    <p:extLst>
      <p:ext uri="{BB962C8B-B14F-4D97-AF65-F5344CB8AC3E}">
        <p14:creationId xmlns:p14="http://schemas.microsoft.com/office/powerpoint/2010/main" val="2923718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customer png">
            <a:extLst>
              <a:ext uri="{FF2B5EF4-FFF2-40B4-BE49-F238E27FC236}">
                <a16:creationId xmlns:a16="http://schemas.microsoft.com/office/drawing/2014/main" id="{872C309C-C527-474C-ABCB-A5FFFBF44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910" y="1614703"/>
            <a:ext cx="6483141" cy="404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4492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lated image">
            <a:extLst>
              <a:ext uri="{FF2B5EF4-FFF2-40B4-BE49-F238E27FC236}">
                <a16:creationId xmlns:a16="http://schemas.microsoft.com/office/drawing/2014/main" id="{7F7C21D4-9171-4D38-BE4F-7743A3F80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845" y="1606099"/>
            <a:ext cx="1880000" cy="17135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disaster recovery">
            <a:extLst>
              <a:ext uri="{FF2B5EF4-FFF2-40B4-BE49-F238E27FC236}">
                <a16:creationId xmlns:a16="http://schemas.microsoft.com/office/drawing/2014/main" id="{5A3CF292-B097-4866-8DDE-23BE4556B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603" y="1673629"/>
            <a:ext cx="2156317" cy="164604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90AEE8E-D553-4D44-B745-4D6C8431596E}"/>
              </a:ext>
            </a:extLst>
          </p:cNvPr>
          <p:cNvGrpSpPr/>
          <p:nvPr/>
        </p:nvGrpSpPr>
        <p:grpSpPr>
          <a:xfrm>
            <a:off x="2648071" y="3729686"/>
            <a:ext cx="3285641" cy="1030135"/>
            <a:chOff x="4668" y="2915070"/>
            <a:chExt cx="3531819" cy="1111134"/>
          </a:xfrm>
        </p:grpSpPr>
        <p:sp>
          <p:nvSpPr>
            <p:cNvPr id="7" name="Speech Bubble: Rectangle 6">
              <a:extLst>
                <a:ext uri="{FF2B5EF4-FFF2-40B4-BE49-F238E27FC236}">
                  <a16:creationId xmlns:a16="http://schemas.microsoft.com/office/drawing/2014/main" id="{4DFA57EF-EEB6-43C0-978C-755577E20896}"/>
                </a:ext>
              </a:extLst>
            </p:cNvPr>
            <p:cNvSpPr/>
            <p:nvPr/>
          </p:nvSpPr>
          <p:spPr>
            <a:xfrm>
              <a:off x="4668" y="2915070"/>
              <a:ext cx="3531819" cy="1111134"/>
            </a:xfrm>
            <a:prstGeom prst="wedgeRectCallout">
              <a:avLst>
                <a:gd name="adj1" fmla="val 20250"/>
                <a:gd name="adj2" fmla="val -607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Speech Bubble: Rectangle 4">
              <a:extLst>
                <a:ext uri="{FF2B5EF4-FFF2-40B4-BE49-F238E27FC236}">
                  <a16:creationId xmlns:a16="http://schemas.microsoft.com/office/drawing/2014/main" id="{C4B11D99-829D-4D24-8348-853BFA6FDBD6}"/>
                </a:ext>
              </a:extLst>
            </p:cNvPr>
            <p:cNvSpPr txBox="1"/>
            <p:nvPr/>
          </p:nvSpPr>
          <p:spPr>
            <a:xfrm>
              <a:off x="4668" y="2915070"/>
              <a:ext cx="3531819" cy="11111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NZ" sz="3500" kern="1200" dirty="0"/>
                <a:t>High Availability</a:t>
              </a:r>
            </a:p>
          </p:txBody>
        </p:sp>
      </p:grpSp>
      <p:grpSp>
        <p:nvGrpSpPr>
          <p:cNvPr id="9" name="Group 8">
            <a:extLst>
              <a:ext uri="{FF2B5EF4-FFF2-40B4-BE49-F238E27FC236}">
                <a16:creationId xmlns:a16="http://schemas.microsoft.com/office/drawing/2014/main" id="{B1D5CC55-749F-4D84-8DF1-FB0D55EDDCDD}"/>
              </a:ext>
            </a:extLst>
          </p:cNvPr>
          <p:cNvGrpSpPr/>
          <p:nvPr/>
        </p:nvGrpSpPr>
        <p:grpSpPr>
          <a:xfrm>
            <a:off x="6603850" y="3729686"/>
            <a:ext cx="3285641" cy="1030135"/>
            <a:chOff x="3933321" y="2906006"/>
            <a:chExt cx="3531819" cy="1111134"/>
          </a:xfrm>
        </p:grpSpPr>
        <p:sp>
          <p:nvSpPr>
            <p:cNvPr id="10" name="Speech Bubble: Rectangle 9">
              <a:extLst>
                <a:ext uri="{FF2B5EF4-FFF2-40B4-BE49-F238E27FC236}">
                  <a16:creationId xmlns:a16="http://schemas.microsoft.com/office/drawing/2014/main" id="{2E241F99-D466-4CBA-9782-B9709C283179}"/>
                </a:ext>
              </a:extLst>
            </p:cNvPr>
            <p:cNvSpPr/>
            <p:nvPr/>
          </p:nvSpPr>
          <p:spPr>
            <a:xfrm>
              <a:off x="3933321" y="2906006"/>
              <a:ext cx="3531819" cy="1111134"/>
            </a:xfrm>
            <a:prstGeom prst="wedgeRectCallout">
              <a:avLst>
                <a:gd name="adj1" fmla="val 20250"/>
                <a:gd name="adj2" fmla="val -607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Speech Bubble: Rectangle 4">
              <a:extLst>
                <a:ext uri="{FF2B5EF4-FFF2-40B4-BE49-F238E27FC236}">
                  <a16:creationId xmlns:a16="http://schemas.microsoft.com/office/drawing/2014/main" id="{27B2C716-3BF4-4C43-8733-DF639C69E846}"/>
                </a:ext>
              </a:extLst>
            </p:cNvPr>
            <p:cNvSpPr txBox="1"/>
            <p:nvPr/>
          </p:nvSpPr>
          <p:spPr>
            <a:xfrm>
              <a:off x="3933321" y="2906006"/>
              <a:ext cx="3531819" cy="11111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NZ" sz="3500" kern="1200" dirty="0"/>
                <a:t>Disaster Recovery</a:t>
              </a:r>
            </a:p>
          </p:txBody>
        </p:sp>
      </p:grpSp>
    </p:spTree>
    <p:extLst>
      <p:ext uri="{BB962C8B-B14F-4D97-AF65-F5344CB8AC3E}">
        <p14:creationId xmlns:p14="http://schemas.microsoft.com/office/powerpoint/2010/main" val="11337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8BC0D2-A477-4539-8D40-73AF93C0BC53}"/>
              </a:ext>
            </a:extLst>
          </p:cNvPr>
          <p:cNvGrpSpPr/>
          <p:nvPr/>
        </p:nvGrpSpPr>
        <p:grpSpPr>
          <a:xfrm>
            <a:off x="1046378" y="569969"/>
            <a:ext cx="9445659" cy="4595917"/>
            <a:chOff x="4744649" y="1560875"/>
            <a:chExt cx="7414023" cy="4082634"/>
          </a:xfrm>
          <a:blipFill dpi="0" rotWithShape="1">
            <a:blip r:embed="rId2">
              <a:extLst>
                <a:ext uri="{28A0092B-C50C-407E-A947-70E740481C1C}">
                  <a14:useLocalDpi xmlns:a14="http://schemas.microsoft.com/office/drawing/2010/main" val="0"/>
                </a:ext>
              </a:extLst>
            </a:blip>
            <a:srcRect/>
            <a:stretch>
              <a:fillRect/>
            </a:stretch>
          </a:blipFill>
        </p:grpSpPr>
        <p:sp>
          <p:nvSpPr>
            <p:cNvPr id="5" name="Freeform 79">
              <a:extLst>
                <a:ext uri="{FF2B5EF4-FFF2-40B4-BE49-F238E27FC236}">
                  <a16:creationId xmlns:a16="http://schemas.microsoft.com/office/drawing/2014/main" id="{F504BF7B-F5BB-4C02-AC34-04B0C20AB062}"/>
                </a:ext>
              </a:extLst>
            </p:cNvPr>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grpFill/>
            <a:ln>
              <a:noFill/>
            </a:ln>
          </p:spPr>
          <p:txBody>
            <a:bodyPr vert="horz" wrap="square" lIns="80687" tIns="40344" rIns="80687" bIns="40344" numCol="1" anchor="t" anchorCtr="0" compatLnSpc="1">
              <a:prstTxWarp prst="textNoShape">
                <a:avLst/>
              </a:prstTxWarp>
            </a:bodyPr>
            <a:lstStyle/>
            <a:p>
              <a:endParaRPr lang="en-US" sz="1568" dirty="0"/>
            </a:p>
          </p:txBody>
        </p:sp>
        <p:sp>
          <p:nvSpPr>
            <p:cNvPr id="6" name="Freeform 128">
              <a:extLst>
                <a:ext uri="{FF2B5EF4-FFF2-40B4-BE49-F238E27FC236}">
                  <a16:creationId xmlns:a16="http://schemas.microsoft.com/office/drawing/2014/main" id="{0E13A480-FDB2-4F28-8540-464304E3F3B6}"/>
                </a:ext>
              </a:extLst>
            </p:cNvPr>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extLst/>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69672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9333" decel="70667" fill="hold" nodeType="afterEffect">
                                  <p:stCondLst>
                                    <p:cond delay="0"/>
                                  </p:stCondLst>
                                  <p:childTnLst>
                                    <p:animMotion origin="layout" path="M 2.91667E-6 4.44444E-6 L 0.14192 -0.21112 " pathEditMode="relative" rAng="0" ptsTypes="AA">
                                      <p:cBhvr>
                                        <p:cTn id="6" dur="750" fill="hold"/>
                                        <p:tgtEl>
                                          <p:spTgt spid="4"/>
                                        </p:tgtEl>
                                        <p:attrNameLst>
                                          <p:attrName>ppt_x</p:attrName>
                                          <p:attrName>ppt_y</p:attrName>
                                        </p:attrNameLst>
                                      </p:cBhvr>
                                      <p:rCtr x="7096" y="-10556"/>
                                    </p:animMotion>
                                  </p:childTnLst>
                                </p:cTn>
                              </p:par>
                              <p:par>
                                <p:cTn id="7" presetID="6" presetClass="emph" presetSubtype="0" accel="29333" decel="70667" fill="hold" nodeType="withEffect">
                                  <p:stCondLst>
                                    <p:cond delay="0"/>
                                  </p:stCondLst>
                                  <p:childTnLst>
                                    <p:animScale>
                                      <p:cBhvr>
                                        <p:cTn id="8" dur="750" fill="hold"/>
                                        <p:tgtEl>
                                          <p:spTgt spid="4"/>
                                        </p:tgtEl>
                                      </p:cBhvr>
                                      <p:by x="52000" y="5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2FBBA-567A-426B-9F50-3F33B525D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910" y="254523"/>
            <a:ext cx="4911365" cy="2368072"/>
          </a:xfrm>
          <a:prstGeom prst="rect">
            <a:avLst/>
          </a:prstGeom>
        </p:spPr>
      </p:pic>
      <p:sp>
        <p:nvSpPr>
          <p:cNvPr id="13" name="Title 3">
            <a:extLst>
              <a:ext uri="{FF2B5EF4-FFF2-40B4-BE49-F238E27FC236}">
                <a16:creationId xmlns:a16="http://schemas.microsoft.com/office/drawing/2014/main" id="{29C72095-0854-4EEC-8D56-349E8130941C}"/>
              </a:ext>
            </a:extLst>
          </p:cNvPr>
          <p:cNvSpPr>
            <a:spLocks noGrp="1"/>
          </p:cNvSpPr>
          <p:nvPr>
            <p:ph type="title"/>
          </p:nvPr>
        </p:nvSpPr>
        <p:spPr>
          <a:xfrm>
            <a:off x="1840962" y="3112010"/>
            <a:ext cx="7623956" cy="633980"/>
          </a:xfrm>
        </p:spPr>
        <p:txBody>
          <a:bodyPr vert="horz" lIns="91440" tIns="45720" rIns="91440" bIns="45720" rtlCol="0" anchor="b">
            <a:normAutofit/>
          </a:bodyPr>
          <a:lstStyle/>
          <a:p>
            <a:pPr algn="ctr"/>
            <a:r>
              <a:rPr lang="en-US" sz="3400" b="1" i="1" dirty="0"/>
              <a:t>We don’t care; we are Serverless!</a:t>
            </a:r>
            <a:endParaRPr lang="en-US" sz="3400" b="1" dirty="0"/>
          </a:p>
        </p:txBody>
      </p:sp>
      <p:pic>
        <p:nvPicPr>
          <p:cNvPr id="4098" name="Picture 2" descr="Related image">
            <a:extLst>
              <a:ext uri="{FF2B5EF4-FFF2-40B4-BE49-F238E27FC236}">
                <a16:creationId xmlns:a16="http://schemas.microsoft.com/office/drawing/2014/main" id="{60A461CD-F6CB-4FCE-B317-042051505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7034" y="4489065"/>
            <a:ext cx="4897127" cy="19615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7CCFA2D-A32F-46F9-999F-D9D804FF00F2}"/>
              </a:ext>
            </a:extLst>
          </p:cNvPr>
          <p:cNvPicPr>
            <a:picLocks noChangeAspect="1"/>
          </p:cNvPicPr>
          <p:nvPr/>
        </p:nvPicPr>
        <p:blipFill rotWithShape="1">
          <a:blip r:embed="rId4"/>
          <a:srcRect l="1170" t="2235" r="2032" b="1964"/>
          <a:stretch/>
        </p:blipFill>
        <p:spPr>
          <a:xfrm>
            <a:off x="2938129" y="4308050"/>
            <a:ext cx="1774941" cy="1890892"/>
          </a:xfrm>
          <a:prstGeom prst="rect">
            <a:avLst/>
          </a:prstGeom>
        </p:spPr>
      </p:pic>
    </p:spTree>
    <p:extLst>
      <p:ext uri="{BB962C8B-B14F-4D97-AF65-F5344CB8AC3E}">
        <p14:creationId xmlns:p14="http://schemas.microsoft.com/office/powerpoint/2010/main" val="961346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afterEffect">
                                  <p:stCondLst>
                                    <p:cond delay="0"/>
                                  </p:stCondLst>
                                  <p:iterate type="lt">
                                    <p:tmPct val="4000"/>
                                  </p:iterate>
                                  <p:childTnLst>
                                    <p:set>
                                      <p:cBhvr override="childStyle">
                                        <p:cTn id="6" dur="500" fill="hold"/>
                                        <p:tgtEl>
                                          <p:spTgt spid="13"/>
                                        </p:tgtEl>
                                        <p:attrNameLst>
                                          <p:attrName>style.color</p:attrName>
                                        </p:attrNameLst>
                                      </p:cBhvr>
                                      <p:to>
                                        <p:clrVal>
                                          <a:schemeClr val="accent2"/>
                                        </p:clrVal>
                                      </p:to>
                                    </p:set>
                                    <p:set>
                                      <p:cBhvr>
                                        <p:cTn id="7" dur="500" fill="hold"/>
                                        <p:tgtEl>
                                          <p:spTgt spid="13"/>
                                        </p:tgtEl>
                                        <p:attrNameLst>
                                          <p:attrName>fillcolor</p:attrName>
                                        </p:attrNameLst>
                                      </p:cBhvr>
                                      <p:to>
                                        <p:clrVal>
                                          <a:schemeClr val="accent2"/>
                                        </p:clrVal>
                                      </p:to>
                                    </p:set>
                                    <p:set>
                                      <p:cBhvr>
                                        <p:cTn id="8" dur="500" fill="hold"/>
                                        <p:tgtEl>
                                          <p:spTgt spid="13"/>
                                        </p:tgtEl>
                                        <p:attrNameLst>
                                          <p:attrName>fill.type</p:attrName>
                                        </p:attrNameLst>
                                      </p:cBhvr>
                                      <p:to>
                                        <p:strVal val="solid"/>
                                      </p:to>
                                    </p:set>
                                  </p:childTnLst>
                                </p:cTn>
                              </p:par>
                            </p:childTnLst>
                          </p:cTn>
                        </p:par>
                        <p:par>
                          <p:cTn id="9" fill="hold">
                            <p:stCondLst>
                              <p:cond delay="1040"/>
                            </p:stCondLst>
                            <p:childTnLst>
                              <p:par>
                                <p:cTn id="10" presetID="1" presetClass="entr" presetSubtype="0" fill="hold" nodeType="afterEffect">
                                  <p:stCondLst>
                                    <p:cond delay="0"/>
                                  </p:stCondLst>
                                  <p:childTnLst>
                                    <p:set>
                                      <p:cBhvr>
                                        <p:cTn id="11" dur="1" fill="hold">
                                          <p:stCondLst>
                                            <p:cond delay="0"/>
                                          </p:stCondLst>
                                        </p:cTn>
                                        <p:tgtEl>
                                          <p:spTgt spid="4098"/>
                                        </p:tgtEl>
                                        <p:attrNameLst>
                                          <p:attrName>style.visibility</p:attrName>
                                        </p:attrNameLst>
                                      </p:cBhvr>
                                      <p:to>
                                        <p:strVal val="visible"/>
                                      </p:to>
                                    </p:set>
                                  </p:childTnLst>
                                </p:cTn>
                              </p:par>
                            </p:childTnLst>
                          </p:cTn>
                        </p:par>
                        <p:par>
                          <p:cTn id="12" fill="hold">
                            <p:stCondLst>
                              <p:cond delay="1040"/>
                            </p:stCondLst>
                            <p:childTnLst>
                              <p:par>
                                <p:cTn id="13" presetID="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47ED08-195D-4449-A820-4425FA910C97}"/>
              </a:ext>
            </a:extLst>
          </p:cNvPr>
          <p:cNvPicPr>
            <a:picLocks noChangeAspect="1"/>
          </p:cNvPicPr>
          <p:nvPr/>
        </p:nvPicPr>
        <p:blipFill>
          <a:blip r:embed="rId2"/>
          <a:stretch>
            <a:fillRect/>
          </a:stretch>
        </p:blipFill>
        <p:spPr>
          <a:xfrm>
            <a:off x="-65988" y="-18854"/>
            <a:ext cx="12257988" cy="6920267"/>
          </a:xfrm>
          <a:prstGeom prst="rect">
            <a:avLst/>
          </a:prstGeom>
        </p:spPr>
      </p:pic>
    </p:spTree>
    <p:extLst>
      <p:ext uri="{BB962C8B-B14F-4D97-AF65-F5344CB8AC3E}">
        <p14:creationId xmlns:p14="http://schemas.microsoft.com/office/powerpoint/2010/main" val="2903908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9680E-B135-4DA3-8586-2BBDD5EBFB86}"/>
              </a:ext>
            </a:extLst>
          </p:cNvPr>
          <p:cNvPicPr>
            <a:picLocks noChangeAspect="1"/>
          </p:cNvPicPr>
          <p:nvPr/>
        </p:nvPicPr>
        <p:blipFill>
          <a:blip r:embed="rId2"/>
          <a:stretch>
            <a:fillRect/>
          </a:stretch>
        </p:blipFill>
        <p:spPr>
          <a:xfrm>
            <a:off x="7632216" y="1223134"/>
            <a:ext cx="485775" cy="3914775"/>
          </a:xfrm>
          <a:prstGeom prst="rect">
            <a:avLst/>
          </a:prstGeom>
        </p:spPr>
      </p:pic>
      <p:pic>
        <p:nvPicPr>
          <p:cNvPr id="3" name="Picture 2" descr="Image result for yes">
            <a:extLst>
              <a:ext uri="{FF2B5EF4-FFF2-40B4-BE49-F238E27FC236}">
                <a16:creationId xmlns:a16="http://schemas.microsoft.com/office/drawing/2014/main" id="{EC4EA451-975A-4636-BCF8-B75FEA4111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153"/>
          <a:stretch/>
        </p:blipFill>
        <p:spPr bwMode="auto">
          <a:xfrm>
            <a:off x="1113186" y="1418970"/>
            <a:ext cx="2178653" cy="38521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2921E7D-B298-4926-B69C-A4B82F4FA84B}"/>
              </a:ext>
            </a:extLst>
          </p:cNvPr>
          <p:cNvPicPr>
            <a:picLocks noChangeAspect="1"/>
          </p:cNvPicPr>
          <p:nvPr/>
        </p:nvPicPr>
        <p:blipFill>
          <a:blip r:embed="rId4"/>
          <a:stretch>
            <a:fillRect/>
          </a:stretch>
        </p:blipFill>
        <p:spPr>
          <a:xfrm>
            <a:off x="8401930" y="1794871"/>
            <a:ext cx="2043562" cy="2600897"/>
          </a:xfrm>
          <a:prstGeom prst="rect">
            <a:avLst/>
          </a:prstGeom>
        </p:spPr>
      </p:pic>
      <p:pic>
        <p:nvPicPr>
          <p:cNvPr id="5" name="Picture 2" descr="Image result for yes">
            <a:extLst>
              <a:ext uri="{FF2B5EF4-FFF2-40B4-BE49-F238E27FC236}">
                <a16:creationId xmlns:a16="http://schemas.microsoft.com/office/drawing/2014/main" id="{2F565184-8A87-4E3E-BE54-6B3AC7E58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294" r="4616"/>
          <a:stretch/>
        </p:blipFill>
        <p:spPr bwMode="auto">
          <a:xfrm>
            <a:off x="5176825" y="1428908"/>
            <a:ext cx="2258638" cy="38521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yes">
            <a:extLst>
              <a:ext uri="{FF2B5EF4-FFF2-40B4-BE49-F238E27FC236}">
                <a16:creationId xmlns:a16="http://schemas.microsoft.com/office/drawing/2014/main" id="{E6A2E420-6D76-496E-BB3C-D1DEBCD6B0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63" r="39822"/>
          <a:stretch/>
        </p:blipFill>
        <p:spPr bwMode="auto">
          <a:xfrm>
            <a:off x="3452257" y="1412342"/>
            <a:ext cx="1610136" cy="385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16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250"/>
                            </p:stCondLst>
                            <p:childTnLst>
                              <p:par>
                                <p:cTn id="11" presetID="1" presetClass="entr" presetSubtype="0" fill="hold" nodeType="afterEffect">
                                  <p:stCondLst>
                                    <p:cond delay="150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7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12" descr="Image result for iot solution gif">
            <a:extLst>
              <a:ext uri="{FF2B5EF4-FFF2-40B4-BE49-F238E27FC236}">
                <a16:creationId xmlns:a16="http://schemas.microsoft.com/office/drawing/2014/main" id="{536D4390-5167-409F-A367-F890CBDA8BA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09870" y="483077"/>
            <a:ext cx="9715035" cy="40348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E96FD34F-E927-4679-84EB-DF0E3FDF90C9}"/>
              </a:ext>
            </a:extLst>
          </p:cNvPr>
          <p:cNvGraphicFramePr/>
          <p:nvPr>
            <p:extLst>
              <p:ext uri="{D42A27DB-BD31-4B8C-83A1-F6EECF244321}">
                <p14:modId xmlns:p14="http://schemas.microsoft.com/office/powerpoint/2010/main" val="1795939288"/>
              </p:ext>
            </p:extLst>
          </p:nvPr>
        </p:nvGraphicFramePr>
        <p:xfrm>
          <a:off x="3274750" y="4845377"/>
          <a:ext cx="7188199" cy="1916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F20C65CC-FC8E-40BD-ADF5-1A7EC9C78B96}"/>
              </a:ext>
            </a:extLst>
          </p:cNvPr>
          <p:cNvPicPr>
            <a:picLocks noChangeAspect="1"/>
          </p:cNvPicPr>
          <p:nvPr/>
        </p:nvPicPr>
        <p:blipFill>
          <a:blip r:embed="rId8"/>
          <a:stretch>
            <a:fillRect/>
          </a:stretch>
        </p:blipFill>
        <p:spPr>
          <a:xfrm>
            <a:off x="5983025" y="2488729"/>
            <a:ext cx="885825" cy="180975"/>
          </a:xfrm>
          <a:prstGeom prst="rect">
            <a:avLst/>
          </a:prstGeom>
        </p:spPr>
      </p:pic>
    </p:spTree>
    <p:extLst>
      <p:ext uri="{BB962C8B-B14F-4D97-AF65-F5344CB8AC3E}">
        <p14:creationId xmlns:p14="http://schemas.microsoft.com/office/powerpoint/2010/main" val="19088661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391A4A9-775E-42D2-B5FD-6D734C98581B}"/>
              </a:ext>
            </a:extLst>
          </p:cNvPr>
          <p:cNvGraphicFramePr/>
          <p:nvPr>
            <p:extLst/>
          </p:nvPr>
        </p:nvGraphicFramePr>
        <p:xfrm>
          <a:off x="506897" y="785191"/>
          <a:ext cx="10793894" cy="555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2E15033E-E5B8-4117-AC68-28EEEDF38CB0}"/>
              </a:ext>
            </a:extLst>
          </p:cNvPr>
          <p:cNvSpPr/>
          <p:nvPr/>
        </p:nvSpPr>
        <p:spPr>
          <a:xfrm>
            <a:off x="1321904" y="598430"/>
            <a:ext cx="8953169" cy="769441"/>
          </a:xfrm>
          <a:prstGeom prst="rect">
            <a:avLst/>
          </a:prstGeom>
        </p:spPr>
        <p:txBody>
          <a:bodyPr wrap="square">
            <a:spAutoFit/>
          </a:bodyPr>
          <a:lstStyle/>
          <a:p>
            <a:pPr algn="ctr"/>
            <a:r>
              <a:rPr lang="en-US" altLang="en-US" sz="4400" dirty="0">
                <a:solidFill>
                  <a:srgbClr val="333332"/>
                </a:solidFill>
                <a:latin typeface="calluna-sans-1"/>
              </a:rPr>
              <a:t>Characteristics of a                  solution?</a:t>
            </a:r>
            <a:endParaRPr lang="en-NZ" sz="4400" dirty="0"/>
          </a:p>
        </p:txBody>
      </p:sp>
      <p:sp>
        <p:nvSpPr>
          <p:cNvPr id="4" name="Rectangle 3">
            <a:extLst>
              <a:ext uri="{FF2B5EF4-FFF2-40B4-BE49-F238E27FC236}">
                <a16:creationId xmlns:a16="http://schemas.microsoft.com/office/drawing/2014/main" id="{D7ADA323-3674-401C-8224-342C917D171E}"/>
              </a:ext>
            </a:extLst>
          </p:cNvPr>
          <p:cNvSpPr/>
          <p:nvPr/>
        </p:nvSpPr>
        <p:spPr>
          <a:xfrm rot="20377606">
            <a:off x="5768892" y="502631"/>
            <a:ext cx="2186111" cy="923330"/>
          </a:xfrm>
          <a:prstGeom prst="rect">
            <a:avLst/>
          </a:prstGeom>
          <a:noFill/>
        </p:spPr>
        <p:txBody>
          <a:bodyPr wrap="none" lIns="91440" tIns="45720" rIns="91440" bIns="45720">
            <a:spAutoFit/>
          </a:bodyPr>
          <a:lstStyle/>
          <a:p>
            <a:pPr algn="ctr"/>
            <a:r>
              <a:rPr lang="en-US" sz="5400" cap="none" spc="0" dirty="0">
                <a:ln w="22225">
                  <a:solidFill>
                    <a:schemeClr val="accent2"/>
                  </a:solidFill>
                  <a:prstDash val="solid"/>
                </a:ln>
                <a:solidFill>
                  <a:srgbClr val="C00000"/>
                </a:solidFill>
                <a:effectLst/>
              </a:rPr>
              <a:t>Robust</a:t>
            </a:r>
          </a:p>
        </p:txBody>
      </p:sp>
    </p:spTree>
    <p:extLst>
      <p:ext uri="{BB962C8B-B14F-4D97-AF65-F5344CB8AC3E}">
        <p14:creationId xmlns:p14="http://schemas.microsoft.com/office/powerpoint/2010/main" val="17943132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915E78F-FA34-4862-922F-1C10297EE0B1}"/>
              </a:ext>
            </a:extLst>
          </p:cNvPr>
          <p:cNvGraphicFramePr/>
          <p:nvPr>
            <p:extLst/>
          </p:nvPr>
        </p:nvGraphicFramePr>
        <p:xfrm>
          <a:off x="506897" y="785191"/>
          <a:ext cx="10793894" cy="555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69E40BE1-6024-4695-ABF4-C32E38553513}"/>
              </a:ext>
            </a:extLst>
          </p:cNvPr>
          <p:cNvSpPr/>
          <p:nvPr/>
        </p:nvSpPr>
        <p:spPr>
          <a:xfrm>
            <a:off x="1321904" y="598430"/>
            <a:ext cx="8953169" cy="769441"/>
          </a:xfrm>
          <a:prstGeom prst="rect">
            <a:avLst/>
          </a:prstGeom>
        </p:spPr>
        <p:txBody>
          <a:bodyPr wrap="square">
            <a:spAutoFit/>
          </a:bodyPr>
          <a:lstStyle/>
          <a:p>
            <a:pPr algn="ctr"/>
            <a:r>
              <a:rPr lang="en-US" altLang="en-US" sz="4400" dirty="0">
                <a:solidFill>
                  <a:srgbClr val="333332"/>
                </a:solidFill>
                <a:latin typeface="calluna-sans-1"/>
              </a:rPr>
              <a:t>Characteristics of a                  solution?</a:t>
            </a:r>
            <a:endParaRPr lang="en-NZ" sz="4400" dirty="0"/>
          </a:p>
        </p:txBody>
      </p:sp>
      <p:sp>
        <p:nvSpPr>
          <p:cNvPr id="6" name="Rectangle 5">
            <a:extLst>
              <a:ext uri="{FF2B5EF4-FFF2-40B4-BE49-F238E27FC236}">
                <a16:creationId xmlns:a16="http://schemas.microsoft.com/office/drawing/2014/main" id="{ED0AC7FF-5D26-4241-9F14-146AF3A3FE28}"/>
              </a:ext>
            </a:extLst>
          </p:cNvPr>
          <p:cNvSpPr/>
          <p:nvPr/>
        </p:nvSpPr>
        <p:spPr>
          <a:xfrm rot="20377606">
            <a:off x="5768892" y="502631"/>
            <a:ext cx="2186111" cy="923330"/>
          </a:xfrm>
          <a:prstGeom prst="rect">
            <a:avLst/>
          </a:prstGeom>
          <a:noFill/>
        </p:spPr>
        <p:txBody>
          <a:bodyPr wrap="none" lIns="91440" tIns="45720" rIns="91440" bIns="45720">
            <a:spAutoFit/>
          </a:bodyPr>
          <a:lstStyle/>
          <a:p>
            <a:pPr algn="ctr"/>
            <a:r>
              <a:rPr lang="en-US" sz="5400" cap="none" spc="0" dirty="0">
                <a:ln w="22225">
                  <a:solidFill>
                    <a:schemeClr val="accent2"/>
                  </a:solidFill>
                  <a:prstDash val="solid"/>
                </a:ln>
                <a:solidFill>
                  <a:srgbClr val="C00000"/>
                </a:solidFill>
                <a:effectLst/>
              </a:rPr>
              <a:t>Robust</a:t>
            </a:r>
          </a:p>
        </p:txBody>
      </p:sp>
    </p:spTree>
    <p:extLst>
      <p:ext uri="{BB962C8B-B14F-4D97-AF65-F5344CB8AC3E}">
        <p14:creationId xmlns:p14="http://schemas.microsoft.com/office/powerpoint/2010/main" val="173471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1942257-2BE3-49C5-8471-05325554CF66}"/>
              </a:ext>
            </a:extLst>
          </p:cNvPr>
          <p:cNvGraphicFramePr/>
          <p:nvPr>
            <p:extLst/>
          </p:nvPr>
        </p:nvGraphicFramePr>
        <p:xfrm>
          <a:off x="506897" y="785191"/>
          <a:ext cx="10793894" cy="555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2AEBF112-AEDB-4FB9-8FBF-99C930E6A2EC}"/>
              </a:ext>
            </a:extLst>
          </p:cNvPr>
          <p:cNvSpPr/>
          <p:nvPr/>
        </p:nvSpPr>
        <p:spPr>
          <a:xfrm>
            <a:off x="1321904" y="598430"/>
            <a:ext cx="8953169" cy="769441"/>
          </a:xfrm>
          <a:prstGeom prst="rect">
            <a:avLst/>
          </a:prstGeom>
        </p:spPr>
        <p:txBody>
          <a:bodyPr wrap="square">
            <a:spAutoFit/>
          </a:bodyPr>
          <a:lstStyle/>
          <a:p>
            <a:pPr algn="ctr"/>
            <a:r>
              <a:rPr lang="en-US" altLang="en-US" sz="4400" dirty="0">
                <a:solidFill>
                  <a:srgbClr val="333332"/>
                </a:solidFill>
                <a:latin typeface="calluna-sans-1"/>
              </a:rPr>
              <a:t>Characteristics of a                  solution?</a:t>
            </a:r>
            <a:endParaRPr lang="en-NZ" sz="4400" dirty="0"/>
          </a:p>
        </p:txBody>
      </p:sp>
      <p:sp>
        <p:nvSpPr>
          <p:cNvPr id="5" name="Rectangle 4">
            <a:extLst>
              <a:ext uri="{FF2B5EF4-FFF2-40B4-BE49-F238E27FC236}">
                <a16:creationId xmlns:a16="http://schemas.microsoft.com/office/drawing/2014/main" id="{04854005-24CC-4EDC-A918-7EC4A9118F28}"/>
              </a:ext>
            </a:extLst>
          </p:cNvPr>
          <p:cNvSpPr/>
          <p:nvPr/>
        </p:nvSpPr>
        <p:spPr>
          <a:xfrm rot="20377606">
            <a:off x="5768892" y="502631"/>
            <a:ext cx="2186111" cy="923330"/>
          </a:xfrm>
          <a:prstGeom prst="rect">
            <a:avLst/>
          </a:prstGeom>
          <a:noFill/>
        </p:spPr>
        <p:txBody>
          <a:bodyPr wrap="none" lIns="91440" tIns="45720" rIns="91440" bIns="45720">
            <a:spAutoFit/>
          </a:bodyPr>
          <a:lstStyle/>
          <a:p>
            <a:pPr algn="ctr"/>
            <a:r>
              <a:rPr lang="en-US" sz="5400" cap="none" spc="0" dirty="0">
                <a:ln w="22225">
                  <a:solidFill>
                    <a:schemeClr val="accent2"/>
                  </a:solidFill>
                  <a:prstDash val="solid"/>
                </a:ln>
                <a:solidFill>
                  <a:srgbClr val="C00000"/>
                </a:solidFill>
                <a:effectLst/>
              </a:rPr>
              <a:t>Robust</a:t>
            </a:r>
          </a:p>
        </p:txBody>
      </p:sp>
    </p:spTree>
    <p:extLst>
      <p:ext uri="{BB962C8B-B14F-4D97-AF65-F5344CB8AC3E}">
        <p14:creationId xmlns:p14="http://schemas.microsoft.com/office/powerpoint/2010/main" val="2782066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78DA-02E8-4358-8DA1-FB1BAADA2468}"/>
              </a:ext>
            </a:extLst>
          </p:cNvPr>
          <p:cNvSpPr>
            <a:spLocks noGrp="1"/>
          </p:cNvSpPr>
          <p:nvPr>
            <p:ph type="title"/>
          </p:nvPr>
        </p:nvSpPr>
        <p:spPr/>
        <p:txBody>
          <a:bodyPr/>
          <a:lstStyle/>
          <a:p>
            <a:r>
              <a:rPr lang="en-NZ" dirty="0"/>
              <a:t>Presenter</a:t>
            </a:r>
          </a:p>
        </p:txBody>
      </p:sp>
      <p:sp>
        <p:nvSpPr>
          <p:cNvPr id="3" name="Content Placeholder 2">
            <a:extLst>
              <a:ext uri="{FF2B5EF4-FFF2-40B4-BE49-F238E27FC236}">
                <a16:creationId xmlns:a16="http://schemas.microsoft.com/office/drawing/2014/main" id="{C1F4D4B5-9EAC-4BA2-9DBE-46D2362A77BC}"/>
              </a:ext>
            </a:extLst>
          </p:cNvPr>
          <p:cNvSpPr>
            <a:spLocks noGrp="1"/>
          </p:cNvSpPr>
          <p:nvPr>
            <p:ph sz="half" idx="1"/>
          </p:nvPr>
        </p:nvSpPr>
        <p:spPr>
          <a:xfrm>
            <a:off x="838200" y="1470581"/>
            <a:ext cx="7372546" cy="4706382"/>
          </a:xfrm>
        </p:spPr>
        <p:txBody>
          <a:bodyPr/>
          <a:lstStyle/>
          <a:p>
            <a:pPr marL="0" indent="0">
              <a:buNone/>
            </a:pPr>
            <a:endParaRPr lang="en-NZ" dirty="0"/>
          </a:p>
          <a:p>
            <a:pPr marL="0" indent="0">
              <a:buNone/>
            </a:pPr>
            <a:r>
              <a:rPr lang="en-NZ" dirty="0"/>
              <a:t>Tariq Younas</a:t>
            </a:r>
          </a:p>
          <a:p>
            <a:pPr marL="0" indent="0">
              <a:buNone/>
            </a:pPr>
            <a:r>
              <a:rPr lang="en-NZ" dirty="0"/>
              <a:t>Cloud Ops Support Eng./ Azure Stack Operator</a:t>
            </a:r>
          </a:p>
          <a:p>
            <a:pPr marL="0" indent="0">
              <a:buNone/>
            </a:pPr>
            <a:endParaRPr lang="en-NZ" dirty="0"/>
          </a:p>
          <a:p>
            <a:pPr marL="0" indent="0">
              <a:buNone/>
            </a:pPr>
            <a:endParaRPr lang="en-NZ" dirty="0"/>
          </a:p>
          <a:p>
            <a:pPr marL="0" indent="0">
              <a:buNone/>
            </a:pPr>
            <a:endParaRPr lang="en-NZ" dirty="0"/>
          </a:p>
        </p:txBody>
      </p:sp>
      <p:pic>
        <p:nvPicPr>
          <p:cNvPr id="7" name="Picture 6" descr="Image result for twitter icon png">
            <a:extLst>
              <a:ext uri="{FF2B5EF4-FFF2-40B4-BE49-F238E27FC236}">
                <a16:creationId xmlns:a16="http://schemas.microsoft.com/office/drawing/2014/main" id="{5F1BED6D-6FA5-47FF-BB80-ECDB4948E78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3870" t="20548" r="13398" b="20634"/>
          <a:stretch/>
        </p:blipFill>
        <p:spPr bwMode="auto">
          <a:xfrm>
            <a:off x="1081480" y="4060225"/>
            <a:ext cx="600048" cy="4852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467A687-FD17-4269-928B-A9697F3DBE4C}"/>
              </a:ext>
            </a:extLst>
          </p:cNvPr>
          <p:cNvSpPr/>
          <p:nvPr/>
        </p:nvSpPr>
        <p:spPr>
          <a:xfrm>
            <a:off x="1643083" y="4060225"/>
            <a:ext cx="4480712" cy="523220"/>
          </a:xfrm>
          <a:prstGeom prst="rect">
            <a:avLst/>
          </a:prstGeom>
        </p:spPr>
        <p:txBody>
          <a:bodyPr wrap="square">
            <a:spAutoFit/>
          </a:bodyPr>
          <a:lstStyle/>
          <a:p>
            <a:r>
              <a:rPr lang="en-NZ" sz="2800" dirty="0">
                <a:solidFill>
                  <a:schemeClr val="bg1"/>
                </a:solidFill>
              </a:rPr>
              <a:t>@</a:t>
            </a:r>
            <a:r>
              <a:rPr lang="en-NZ" sz="2800" dirty="0" err="1">
                <a:solidFill>
                  <a:schemeClr val="bg1"/>
                </a:solidFill>
              </a:rPr>
              <a:t>Tariq_Younas</a:t>
            </a:r>
            <a:endParaRPr lang="en-NZ" sz="2800" dirty="0">
              <a:solidFill>
                <a:schemeClr val="bg1"/>
              </a:solidFill>
            </a:endParaRPr>
          </a:p>
        </p:txBody>
      </p:sp>
      <p:pic>
        <p:nvPicPr>
          <p:cNvPr id="9" name="Picture 2" descr="Image result for auckland transport">
            <a:extLst>
              <a:ext uri="{FF2B5EF4-FFF2-40B4-BE49-F238E27FC236}">
                <a16:creationId xmlns:a16="http://schemas.microsoft.com/office/drawing/2014/main" id="{2B6DB9CE-E477-4A0E-91E6-DFDEB1DA1C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705"/>
          <a:stretch/>
        </p:blipFill>
        <p:spPr bwMode="auto">
          <a:xfrm>
            <a:off x="9468104" y="1231621"/>
            <a:ext cx="1885696" cy="175065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8B8D083-A184-4313-8783-15B3B9C53D18}"/>
              </a:ext>
            </a:extLst>
          </p:cNvPr>
          <p:cNvSpPr/>
          <p:nvPr/>
        </p:nvSpPr>
        <p:spPr>
          <a:xfrm>
            <a:off x="1678588" y="4650746"/>
            <a:ext cx="5212581" cy="523220"/>
          </a:xfrm>
          <a:prstGeom prst="rect">
            <a:avLst/>
          </a:prstGeom>
        </p:spPr>
        <p:txBody>
          <a:bodyPr wrap="none">
            <a:spAutoFit/>
          </a:bodyPr>
          <a:lstStyle/>
          <a:p>
            <a:r>
              <a:rPr lang="en-NZ" sz="2800" u="sng" dirty="0">
                <a:solidFill>
                  <a:schemeClr val="bg1"/>
                </a:solidFill>
              </a:rPr>
              <a:t>http://tariq-younas.blogspot.co.nz</a:t>
            </a:r>
          </a:p>
        </p:txBody>
      </p:sp>
      <p:pic>
        <p:nvPicPr>
          <p:cNvPr id="1028" name="Picture 4" descr="Image result for google blog icon png">
            <a:extLst>
              <a:ext uri="{FF2B5EF4-FFF2-40B4-BE49-F238E27FC236}">
                <a16:creationId xmlns:a16="http://schemas.microsoft.com/office/drawing/2014/main" id="{CEAC4967-D913-4F99-A04E-A5EF2191DB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083" y="4650746"/>
            <a:ext cx="513495" cy="51349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8E34645-E444-4D4C-9E59-A722D12F2EEB}"/>
              </a:ext>
            </a:extLst>
          </p:cNvPr>
          <p:cNvSpPr/>
          <p:nvPr/>
        </p:nvSpPr>
        <p:spPr>
          <a:xfrm>
            <a:off x="1678588" y="5324832"/>
            <a:ext cx="6370205" cy="523220"/>
          </a:xfrm>
          <a:prstGeom prst="rect">
            <a:avLst/>
          </a:prstGeom>
        </p:spPr>
        <p:txBody>
          <a:bodyPr wrap="none">
            <a:spAutoFit/>
          </a:bodyPr>
          <a:lstStyle/>
          <a:p>
            <a:r>
              <a:rPr lang="en-NZ" sz="2800" u="sng" dirty="0">
                <a:solidFill>
                  <a:schemeClr val="bg1"/>
                </a:solidFill>
              </a:rPr>
              <a:t>https://www.linkedin.com/in/TariqYounas</a:t>
            </a:r>
            <a:endParaRPr lang="en-NZ" dirty="0"/>
          </a:p>
        </p:txBody>
      </p:sp>
      <p:pic>
        <p:nvPicPr>
          <p:cNvPr id="1030" name="Picture 6" descr="Image result for linkedin icon png">
            <a:extLst>
              <a:ext uri="{FF2B5EF4-FFF2-40B4-BE49-F238E27FC236}">
                <a16:creationId xmlns:a16="http://schemas.microsoft.com/office/drawing/2014/main" id="{EAC00BA5-F412-40B3-A465-A26D39DEED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502" y="5173966"/>
            <a:ext cx="674086" cy="6740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t hop card png">
            <a:extLst>
              <a:ext uri="{FF2B5EF4-FFF2-40B4-BE49-F238E27FC236}">
                <a16:creationId xmlns:a16="http://schemas.microsoft.com/office/drawing/2014/main" id="{21CBFA87-9F60-4871-809A-46D66704D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0746" y="860706"/>
            <a:ext cx="3568983" cy="346112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bus driver  png">
            <a:extLst>
              <a:ext uri="{FF2B5EF4-FFF2-40B4-BE49-F238E27FC236}">
                <a16:creationId xmlns:a16="http://schemas.microsoft.com/office/drawing/2014/main" id="{5E6C52D2-AF14-4998-967F-6CB6A2A437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2590" y="3840524"/>
            <a:ext cx="1759846" cy="200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09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42"/>
                                        </p:tgtEl>
                                        <p:attrNameLst>
                                          <p:attrName>style.visibility</p:attrName>
                                        </p:attrNameLst>
                                      </p:cBhvr>
                                      <p:to>
                                        <p:strVal val="visible"/>
                                      </p:to>
                                    </p:set>
                                    <p:animEffect transition="in" filter="fade">
                                      <p:cBhvr>
                                        <p:cTn id="9" dur="500"/>
                                        <p:tgtEl>
                                          <p:spTgt spid="1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B371433-AC42-4DC7-AB1E-5EEB550EA657}"/>
              </a:ext>
            </a:extLst>
          </p:cNvPr>
          <p:cNvGraphicFramePr/>
          <p:nvPr>
            <p:extLst/>
          </p:nvPr>
        </p:nvGraphicFramePr>
        <p:xfrm>
          <a:off x="506897" y="785191"/>
          <a:ext cx="10793894" cy="555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7FD8E1AD-9929-4C57-A150-D98166AF638C}"/>
              </a:ext>
            </a:extLst>
          </p:cNvPr>
          <p:cNvSpPr/>
          <p:nvPr/>
        </p:nvSpPr>
        <p:spPr>
          <a:xfrm>
            <a:off x="1321904" y="598430"/>
            <a:ext cx="8953169" cy="769441"/>
          </a:xfrm>
          <a:prstGeom prst="rect">
            <a:avLst/>
          </a:prstGeom>
        </p:spPr>
        <p:txBody>
          <a:bodyPr wrap="square">
            <a:spAutoFit/>
          </a:bodyPr>
          <a:lstStyle/>
          <a:p>
            <a:pPr algn="ctr"/>
            <a:r>
              <a:rPr lang="en-US" altLang="en-US" sz="4400" dirty="0">
                <a:solidFill>
                  <a:srgbClr val="333332"/>
                </a:solidFill>
                <a:latin typeface="calluna-sans-1"/>
              </a:rPr>
              <a:t>Characteristics of a                  solution?</a:t>
            </a:r>
            <a:endParaRPr lang="en-NZ" sz="4400" dirty="0"/>
          </a:p>
        </p:txBody>
      </p:sp>
      <p:sp>
        <p:nvSpPr>
          <p:cNvPr id="5" name="Rectangle 4">
            <a:extLst>
              <a:ext uri="{FF2B5EF4-FFF2-40B4-BE49-F238E27FC236}">
                <a16:creationId xmlns:a16="http://schemas.microsoft.com/office/drawing/2014/main" id="{44080ADC-6AF9-4CAB-99C6-F5F4FE50E195}"/>
              </a:ext>
            </a:extLst>
          </p:cNvPr>
          <p:cNvSpPr/>
          <p:nvPr/>
        </p:nvSpPr>
        <p:spPr>
          <a:xfrm rot="20377606">
            <a:off x="5768892" y="502631"/>
            <a:ext cx="2186111" cy="923330"/>
          </a:xfrm>
          <a:prstGeom prst="rect">
            <a:avLst/>
          </a:prstGeom>
          <a:noFill/>
        </p:spPr>
        <p:txBody>
          <a:bodyPr wrap="none" lIns="91440" tIns="45720" rIns="91440" bIns="45720">
            <a:spAutoFit/>
          </a:bodyPr>
          <a:lstStyle/>
          <a:p>
            <a:pPr algn="ctr"/>
            <a:r>
              <a:rPr lang="en-US" sz="5400" cap="none" spc="0" dirty="0">
                <a:ln w="22225">
                  <a:solidFill>
                    <a:schemeClr val="accent2"/>
                  </a:solidFill>
                  <a:prstDash val="solid"/>
                </a:ln>
                <a:solidFill>
                  <a:srgbClr val="C00000"/>
                </a:solidFill>
                <a:effectLst/>
              </a:rPr>
              <a:t>Robust</a:t>
            </a:r>
          </a:p>
        </p:txBody>
      </p:sp>
    </p:spTree>
    <p:extLst>
      <p:ext uri="{BB962C8B-B14F-4D97-AF65-F5344CB8AC3E}">
        <p14:creationId xmlns:p14="http://schemas.microsoft.com/office/powerpoint/2010/main" val="377998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B09626-8A94-45BB-A484-1BCC56B87A43}"/>
              </a:ext>
            </a:extLst>
          </p:cNvPr>
          <p:cNvSpPr>
            <a:spLocks noChangeArrowheads="1"/>
          </p:cNvSpPr>
          <p:nvPr/>
        </p:nvSpPr>
        <p:spPr bwMode="auto">
          <a:xfrm>
            <a:off x="3638550" y="2495550"/>
            <a:ext cx="4914900" cy="0"/>
          </a:xfrm>
          <a:prstGeom prst="rect">
            <a:avLst/>
          </a:prstGeom>
          <a:solidFill>
            <a:srgbClr val="2222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6" descr="Image result for datacenter png">
            <a:extLst>
              <a:ext uri="{FF2B5EF4-FFF2-40B4-BE49-F238E27FC236}">
                <a16:creationId xmlns:a16="http://schemas.microsoft.com/office/drawing/2014/main" id="{347483BD-DD72-4BE4-B221-1D806DB1E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49" y="3390072"/>
            <a:ext cx="4131364" cy="26536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a:extLst>
              <a:ext uri="{FF2B5EF4-FFF2-40B4-BE49-F238E27FC236}">
                <a16:creationId xmlns:a16="http://schemas.microsoft.com/office/drawing/2014/main" id="{60502A8E-B9A5-4335-A098-D1FDE99DD7AD}"/>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4651513" y="3142554"/>
            <a:ext cx="6316272" cy="22023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cloud focus">
            <a:extLst>
              <a:ext uri="{FF2B5EF4-FFF2-40B4-BE49-F238E27FC236}">
                <a16:creationId xmlns:a16="http://schemas.microsoft.com/office/drawing/2014/main" id="{B815BC6E-BA9C-49C2-81C0-70160D22A9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428" b="12857"/>
          <a:stretch/>
        </p:blipFill>
        <p:spPr bwMode="auto">
          <a:xfrm>
            <a:off x="0" y="-9939"/>
            <a:ext cx="12192000" cy="28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031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AB137A-854C-4FE6-A473-8D6872270C64}"/>
              </a:ext>
            </a:extLst>
          </p:cNvPr>
          <p:cNvSpPr>
            <a:spLocks noChangeArrowheads="1"/>
          </p:cNvSpPr>
          <p:nvPr/>
        </p:nvSpPr>
        <p:spPr bwMode="auto">
          <a:xfrm>
            <a:off x="3638550" y="2495550"/>
            <a:ext cx="4914900" cy="0"/>
          </a:xfrm>
          <a:prstGeom prst="rect">
            <a:avLst/>
          </a:prstGeom>
          <a:solidFill>
            <a:srgbClr val="2222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Image result for cloud focus">
            <a:extLst>
              <a:ext uri="{FF2B5EF4-FFF2-40B4-BE49-F238E27FC236}">
                <a16:creationId xmlns:a16="http://schemas.microsoft.com/office/drawing/2014/main" id="{B7CDC677-12EC-4E7D-82DD-373DF3ED1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28" b="12857"/>
          <a:stretch/>
        </p:blipFill>
        <p:spPr bwMode="auto">
          <a:xfrm>
            <a:off x="0" y="-9939"/>
            <a:ext cx="12192000" cy="28127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Image result for datacenter png">
            <a:extLst>
              <a:ext uri="{FF2B5EF4-FFF2-40B4-BE49-F238E27FC236}">
                <a16:creationId xmlns:a16="http://schemas.microsoft.com/office/drawing/2014/main" id="{F8E8125F-2358-44F0-932F-AA9D95F0D2C4}"/>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20149" y="3390072"/>
            <a:ext cx="4131364" cy="26536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lated image">
            <a:extLst>
              <a:ext uri="{FF2B5EF4-FFF2-40B4-BE49-F238E27FC236}">
                <a16:creationId xmlns:a16="http://schemas.microsoft.com/office/drawing/2014/main" id="{131906B6-43EE-4E99-A805-E401F277D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025" y="2927074"/>
            <a:ext cx="6583136" cy="22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46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lated image">
            <a:extLst>
              <a:ext uri="{FF2B5EF4-FFF2-40B4-BE49-F238E27FC236}">
                <a16:creationId xmlns:a16="http://schemas.microsoft.com/office/drawing/2014/main" id="{F3B6E915-B25F-4072-BF7D-4001042F3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72" t="13538" r="8451" b="13518"/>
          <a:stretch/>
        </p:blipFill>
        <p:spPr bwMode="auto">
          <a:xfrm>
            <a:off x="710028" y="943708"/>
            <a:ext cx="9976512" cy="54266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2E253A8-C5E1-42EB-B134-91976F0C5392}"/>
              </a:ext>
            </a:extLst>
          </p:cNvPr>
          <p:cNvPicPr>
            <a:picLocks noChangeAspect="1"/>
          </p:cNvPicPr>
          <p:nvPr/>
        </p:nvPicPr>
        <p:blipFill>
          <a:blip r:embed="rId3"/>
          <a:stretch>
            <a:fillRect/>
          </a:stretch>
        </p:blipFill>
        <p:spPr>
          <a:xfrm>
            <a:off x="999400" y="416275"/>
            <a:ext cx="9379511" cy="374874"/>
          </a:xfrm>
          <a:prstGeom prst="rect">
            <a:avLst/>
          </a:prstGeom>
        </p:spPr>
      </p:pic>
    </p:spTree>
    <p:extLst>
      <p:ext uri="{BB962C8B-B14F-4D97-AF65-F5344CB8AC3E}">
        <p14:creationId xmlns:p14="http://schemas.microsoft.com/office/powerpoint/2010/main" val="20120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73561E7-3A9E-41F9-AEB9-964CC0B1B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72" t="13538" r="8451" b="13518"/>
          <a:stretch/>
        </p:blipFill>
        <p:spPr bwMode="auto">
          <a:xfrm>
            <a:off x="710028" y="943708"/>
            <a:ext cx="9976512" cy="54266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FB1EC-51B6-4CC6-B051-D73B62635B2A}"/>
              </a:ext>
            </a:extLst>
          </p:cNvPr>
          <p:cNvPicPr>
            <a:picLocks noChangeAspect="1"/>
          </p:cNvPicPr>
          <p:nvPr/>
        </p:nvPicPr>
        <p:blipFill>
          <a:blip r:embed="rId3"/>
          <a:stretch>
            <a:fillRect/>
          </a:stretch>
        </p:blipFill>
        <p:spPr>
          <a:xfrm>
            <a:off x="999400" y="416275"/>
            <a:ext cx="9370085" cy="374498"/>
          </a:xfrm>
          <a:prstGeom prst="rect">
            <a:avLst/>
          </a:prstGeom>
        </p:spPr>
      </p:pic>
      <p:sp>
        <p:nvSpPr>
          <p:cNvPr id="4" name="Freeform: Shape 3">
            <a:extLst>
              <a:ext uri="{FF2B5EF4-FFF2-40B4-BE49-F238E27FC236}">
                <a16:creationId xmlns:a16="http://schemas.microsoft.com/office/drawing/2014/main" id="{8B7279FD-04D8-4D08-8F38-1F40AEA25D9D}"/>
              </a:ext>
            </a:extLst>
          </p:cNvPr>
          <p:cNvSpPr/>
          <p:nvPr/>
        </p:nvSpPr>
        <p:spPr>
          <a:xfrm>
            <a:off x="4880702" y="-15494"/>
            <a:ext cx="1966891" cy="1262269"/>
          </a:xfrm>
          <a:custGeom>
            <a:avLst/>
            <a:gdLst>
              <a:gd name="connsiteX0" fmla="*/ 56583 w 1966891"/>
              <a:gd name="connsiteY0" fmla="*/ 437321 h 1262269"/>
              <a:gd name="connsiteX1" fmla="*/ 106279 w 1966891"/>
              <a:gd name="connsiteY1" fmla="*/ 407504 h 1262269"/>
              <a:gd name="connsiteX2" fmla="*/ 155974 w 1966891"/>
              <a:gd name="connsiteY2" fmla="*/ 387626 h 1262269"/>
              <a:gd name="connsiteX3" fmla="*/ 205670 w 1966891"/>
              <a:gd name="connsiteY3" fmla="*/ 347869 h 1262269"/>
              <a:gd name="connsiteX4" fmla="*/ 305061 w 1966891"/>
              <a:gd name="connsiteY4" fmla="*/ 288234 h 1262269"/>
              <a:gd name="connsiteX5" fmla="*/ 324940 w 1966891"/>
              <a:gd name="connsiteY5" fmla="*/ 268356 h 1262269"/>
              <a:gd name="connsiteX6" fmla="*/ 424331 w 1966891"/>
              <a:gd name="connsiteY6" fmla="*/ 248478 h 1262269"/>
              <a:gd name="connsiteX7" fmla="*/ 464088 w 1966891"/>
              <a:gd name="connsiteY7" fmla="*/ 238539 h 1262269"/>
              <a:gd name="connsiteX8" fmla="*/ 533661 w 1966891"/>
              <a:gd name="connsiteY8" fmla="*/ 208721 h 1262269"/>
              <a:gd name="connsiteX9" fmla="*/ 613174 w 1966891"/>
              <a:gd name="connsiteY9" fmla="*/ 188843 h 1262269"/>
              <a:gd name="connsiteX10" fmla="*/ 652931 w 1966891"/>
              <a:gd name="connsiteY10" fmla="*/ 178904 h 1262269"/>
              <a:gd name="connsiteX11" fmla="*/ 682748 w 1966891"/>
              <a:gd name="connsiteY11" fmla="*/ 159026 h 1262269"/>
              <a:gd name="connsiteX12" fmla="*/ 732444 w 1966891"/>
              <a:gd name="connsiteY12" fmla="*/ 149087 h 1262269"/>
              <a:gd name="connsiteX13" fmla="*/ 772201 w 1966891"/>
              <a:gd name="connsiteY13" fmla="*/ 139147 h 1262269"/>
              <a:gd name="connsiteX14" fmla="*/ 802018 w 1966891"/>
              <a:gd name="connsiteY14" fmla="*/ 129208 h 1262269"/>
              <a:gd name="connsiteX15" fmla="*/ 901409 w 1966891"/>
              <a:gd name="connsiteY15" fmla="*/ 89452 h 1262269"/>
              <a:gd name="connsiteX16" fmla="*/ 961044 w 1966891"/>
              <a:gd name="connsiteY16" fmla="*/ 79513 h 1262269"/>
              <a:gd name="connsiteX17" fmla="*/ 1030618 w 1966891"/>
              <a:gd name="connsiteY17" fmla="*/ 59634 h 1262269"/>
              <a:gd name="connsiteX18" fmla="*/ 1169766 w 1966891"/>
              <a:gd name="connsiteY18" fmla="*/ 39756 h 1262269"/>
              <a:gd name="connsiteX19" fmla="*/ 1239340 w 1966891"/>
              <a:gd name="connsiteY19" fmla="*/ 19878 h 1262269"/>
              <a:gd name="connsiteX20" fmla="*/ 1448061 w 1966891"/>
              <a:gd name="connsiteY20" fmla="*/ 0 h 1262269"/>
              <a:gd name="connsiteX21" fmla="*/ 1537514 w 1966891"/>
              <a:gd name="connsiteY21" fmla="*/ 9939 h 1262269"/>
              <a:gd name="connsiteX22" fmla="*/ 1607088 w 1966891"/>
              <a:gd name="connsiteY22" fmla="*/ 59634 h 1262269"/>
              <a:gd name="connsiteX23" fmla="*/ 1636905 w 1966891"/>
              <a:gd name="connsiteY23" fmla="*/ 69574 h 1262269"/>
              <a:gd name="connsiteX24" fmla="*/ 1686601 w 1966891"/>
              <a:gd name="connsiteY24" fmla="*/ 99391 h 1262269"/>
              <a:gd name="connsiteX25" fmla="*/ 1766114 w 1966891"/>
              <a:gd name="connsiteY25" fmla="*/ 139147 h 1262269"/>
              <a:gd name="connsiteX26" fmla="*/ 1825748 w 1966891"/>
              <a:gd name="connsiteY26" fmla="*/ 218661 h 1262269"/>
              <a:gd name="connsiteX27" fmla="*/ 1845627 w 1966891"/>
              <a:gd name="connsiteY27" fmla="*/ 258417 h 1262269"/>
              <a:gd name="connsiteX28" fmla="*/ 1865505 w 1966891"/>
              <a:gd name="connsiteY28" fmla="*/ 288234 h 1262269"/>
              <a:gd name="connsiteX29" fmla="*/ 1905261 w 1966891"/>
              <a:gd name="connsiteY29" fmla="*/ 397565 h 1262269"/>
              <a:gd name="connsiteX30" fmla="*/ 1925140 w 1966891"/>
              <a:gd name="connsiteY30" fmla="*/ 467139 h 1262269"/>
              <a:gd name="connsiteX31" fmla="*/ 1954957 w 1966891"/>
              <a:gd name="connsiteY31" fmla="*/ 516834 h 1262269"/>
              <a:gd name="connsiteX32" fmla="*/ 1954957 w 1966891"/>
              <a:gd name="connsiteY32" fmla="*/ 665921 h 1262269"/>
              <a:gd name="connsiteX33" fmla="*/ 1935079 w 1966891"/>
              <a:gd name="connsiteY33" fmla="*/ 695739 h 1262269"/>
              <a:gd name="connsiteX34" fmla="*/ 1885383 w 1966891"/>
              <a:gd name="connsiteY34" fmla="*/ 795130 h 1262269"/>
              <a:gd name="connsiteX35" fmla="*/ 1855566 w 1966891"/>
              <a:gd name="connsiteY35" fmla="*/ 815008 h 1262269"/>
              <a:gd name="connsiteX36" fmla="*/ 1815809 w 1966891"/>
              <a:gd name="connsiteY36" fmla="*/ 854765 h 1262269"/>
              <a:gd name="connsiteX37" fmla="*/ 1736296 w 1966891"/>
              <a:gd name="connsiteY37" fmla="*/ 914400 h 1262269"/>
              <a:gd name="connsiteX38" fmla="*/ 1706479 w 1966891"/>
              <a:gd name="connsiteY38" fmla="*/ 924339 h 1262269"/>
              <a:gd name="connsiteX39" fmla="*/ 1666722 w 1966891"/>
              <a:gd name="connsiteY39" fmla="*/ 944217 h 1262269"/>
              <a:gd name="connsiteX40" fmla="*/ 1636905 w 1966891"/>
              <a:gd name="connsiteY40" fmla="*/ 964095 h 1262269"/>
              <a:gd name="connsiteX41" fmla="*/ 1587209 w 1966891"/>
              <a:gd name="connsiteY41" fmla="*/ 983974 h 1262269"/>
              <a:gd name="connsiteX42" fmla="*/ 1527574 w 1966891"/>
              <a:gd name="connsiteY42" fmla="*/ 1023730 h 1262269"/>
              <a:gd name="connsiteX43" fmla="*/ 1487818 w 1966891"/>
              <a:gd name="connsiteY43" fmla="*/ 1033669 h 1262269"/>
              <a:gd name="connsiteX44" fmla="*/ 1458001 w 1966891"/>
              <a:gd name="connsiteY44" fmla="*/ 1043608 h 1262269"/>
              <a:gd name="connsiteX45" fmla="*/ 1398366 w 1966891"/>
              <a:gd name="connsiteY45" fmla="*/ 1053547 h 1262269"/>
              <a:gd name="connsiteX46" fmla="*/ 1318853 w 1966891"/>
              <a:gd name="connsiteY46" fmla="*/ 1093304 h 1262269"/>
              <a:gd name="connsiteX47" fmla="*/ 1279096 w 1966891"/>
              <a:gd name="connsiteY47" fmla="*/ 1103243 h 1262269"/>
              <a:gd name="connsiteX48" fmla="*/ 1249279 w 1966891"/>
              <a:gd name="connsiteY48" fmla="*/ 1113182 h 1262269"/>
              <a:gd name="connsiteX49" fmla="*/ 1219461 w 1966891"/>
              <a:gd name="connsiteY49" fmla="*/ 1143000 h 1262269"/>
              <a:gd name="connsiteX50" fmla="*/ 1120070 w 1966891"/>
              <a:gd name="connsiteY50" fmla="*/ 1162878 h 1262269"/>
              <a:gd name="connsiteX51" fmla="*/ 1050496 w 1966891"/>
              <a:gd name="connsiteY51" fmla="*/ 1182756 h 1262269"/>
              <a:gd name="connsiteX52" fmla="*/ 1020679 w 1966891"/>
              <a:gd name="connsiteY52" fmla="*/ 1192695 h 1262269"/>
              <a:gd name="connsiteX53" fmla="*/ 732444 w 1966891"/>
              <a:gd name="connsiteY53" fmla="*/ 1222513 h 1262269"/>
              <a:gd name="connsiteX54" fmla="*/ 692688 w 1966891"/>
              <a:gd name="connsiteY54" fmla="*/ 1232452 h 1262269"/>
              <a:gd name="connsiteX55" fmla="*/ 642992 w 1966891"/>
              <a:gd name="connsiteY55" fmla="*/ 1252330 h 1262269"/>
              <a:gd name="connsiteX56" fmla="*/ 593296 w 1966891"/>
              <a:gd name="connsiteY56" fmla="*/ 1262269 h 1262269"/>
              <a:gd name="connsiteX57" fmla="*/ 384574 w 1966891"/>
              <a:gd name="connsiteY57" fmla="*/ 1252330 h 1262269"/>
              <a:gd name="connsiteX58" fmla="*/ 354757 w 1966891"/>
              <a:gd name="connsiteY58" fmla="*/ 1222513 h 1262269"/>
              <a:gd name="connsiteX59" fmla="*/ 324940 w 1966891"/>
              <a:gd name="connsiteY59" fmla="*/ 1212574 h 1262269"/>
              <a:gd name="connsiteX60" fmla="*/ 305061 w 1966891"/>
              <a:gd name="connsiteY60" fmla="*/ 1192695 h 1262269"/>
              <a:gd name="connsiteX61" fmla="*/ 275244 w 1966891"/>
              <a:gd name="connsiteY61" fmla="*/ 1172817 h 1262269"/>
              <a:gd name="connsiteX62" fmla="*/ 235488 w 1966891"/>
              <a:gd name="connsiteY62" fmla="*/ 1113182 h 1262269"/>
              <a:gd name="connsiteX63" fmla="*/ 126157 w 1966891"/>
              <a:gd name="connsiteY63" fmla="*/ 1023730 h 1262269"/>
              <a:gd name="connsiteX64" fmla="*/ 96340 w 1966891"/>
              <a:gd name="connsiteY64" fmla="*/ 993913 h 1262269"/>
              <a:gd name="connsiteX65" fmla="*/ 76461 w 1966891"/>
              <a:gd name="connsiteY65" fmla="*/ 964095 h 1262269"/>
              <a:gd name="connsiteX66" fmla="*/ 26766 w 1966891"/>
              <a:gd name="connsiteY66" fmla="*/ 904461 h 1262269"/>
              <a:gd name="connsiteX67" fmla="*/ 16827 w 1966891"/>
              <a:gd name="connsiteY67" fmla="*/ 665921 h 1262269"/>
              <a:gd name="connsiteX68" fmla="*/ 36705 w 1966891"/>
              <a:gd name="connsiteY68" fmla="*/ 636104 h 1262269"/>
              <a:gd name="connsiteX69" fmla="*/ 86401 w 1966891"/>
              <a:gd name="connsiteY69" fmla="*/ 586408 h 1262269"/>
              <a:gd name="connsiteX70" fmla="*/ 126157 w 1966891"/>
              <a:gd name="connsiteY70" fmla="*/ 526774 h 1262269"/>
              <a:gd name="connsiteX71" fmla="*/ 146035 w 1966891"/>
              <a:gd name="connsiteY71" fmla="*/ 506895 h 1262269"/>
              <a:gd name="connsiteX72" fmla="*/ 165914 w 1966891"/>
              <a:gd name="connsiteY72" fmla="*/ 477078 h 1262269"/>
              <a:gd name="connsiteX73" fmla="*/ 195731 w 1966891"/>
              <a:gd name="connsiteY73" fmla="*/ 457200 h 1262269"/>
              <a:gd name="connsiteX74" fmla="*/ 235488 w 1966891"/>
              <a:gd name="connsiteY74" fmla="*/ 417443 h 1262269"/>
              <a:gd name="connsiteX75" fmla="*/ 265305 w 1966891"/>
              <a:gd name="connsiteY75" fmla="*/ 387626 h 1262269"/>
              <a:gd name="connsiteX76" fmla="*/ 324940 w 1966891"/>
              <a:gd name="connsiteY76" fmla="*/ 347869 h 1262269"/>
              <a:gd name="connsiteX77" fmla="*/ 344818 w 1966891"/>
              <a:gd name="connsiteY77" fmla="*/ 318052 h 1262269"/>
              <a:gd name="connsiteX78" fmla="*/ 374635 w 1966891"/>
              <a:gd name="connsiteY78" fmla="*/ 298174 h 1262269"/>
              <a:gd name="connsiteX79" fmla="*/ 394514 w 1966891"/>
              <a:gd name="connsiteY79" fmla="*/ 278295 h 1262269"/>
              <a:gd name="connsiteX80" fmla="*/ 434270 w 1966891"/>
              <a:gd name="connsiteY80" fmla="*/ 228600 h 1262269"/>
              <a:gd name="connsiteX81" fmla="*/ 464088 w 1966891"/>
              <a:gd name="connsiteY81" fmla="*/ 208721 h 126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966891" h="1262269">
                <a:moveTo>
                  <a:pt x="56583" y="437321"/>
                </a:moveTo>
                <a:cubicBezTo>
                  <a:pt x="73148" y="427382"/>
                  <a:pt x="89000" y="416143"/>
                  <a:pt x="106279" y="407504"/>
                </a:cubicBezTo>
                <a:cubicBezTo>
                  <a:pt x="122237" y="399525"/>
                  <a:pt x="141456" y="397996"/>
                  <a:pt x="155974" y="387626"/>
                </a:cubicBezTo>
                <a:cubicBezTo>
                  <a:pt x="234648" y="331430"/>
                  <a:pt x="118052" y="377075"/>
                  <a:pt x="205670" y="347869"/>
                </a:cubicBezTo>
                <a:cubicBezTo>
                  <a:pt x="331180" y="247463"/>
                  <a:pt x="183625" y="357627"/>
                  <a:pt x="305061" y="288234"/>
                </a:cubicBezTo>
                <a:cubicBezTo>
                  <a:pt x="313197" y="283585"/>
                  <a:pt x="316050" y="271319"/>
                  <a:pt x="324940" y="268356"/>
                </a:cubicBezTo>
                <a:cubicBezTo>
                  <a:pt x="356993" y="257672"/>
                  <a:pt x="391553" y="256672"/>
                  <a:pt x="424331" y="248478"/>
                </a:cubicBezTo>
                <a:cubicBezTo>
                  <a:pt x="437583" y="245165"/>
                  <a:pt x="450953" y="242292"/>
                  <a:pt x="464088" y="238539"/>
                </a:cubicBezTo>
                <a:cubicBezTo>
                  <a:pt x="510708" y="225219"/>
                  <a:pt x="480650" y="231441"/>
                  <a:pt x="533661" y="208721"/>
                </a:cubicBezTo>
                <a:cubicBezTo>
                  <a:pt x="562348" y="196426"/>
                  <a:pt x="580870" y="196022"/>
                  <a:pt x="613174" y="188843"/>
                </a:cubicBezTo>
                <a:cubicBezTo>
                  <a:pt x="626509" y="185880"/>
                  <a:pt x="639679" y="182217"/>
                  <a:pt x="652931" y="178904"/>
                </a:cubicBezTo>
                <a:cubicBezTo>
                  <a:pt x="662870" y="172278"/>
                  <a:pt x="671563" y="163220"/>
                  <a:pt x="682748" y="159026"/>
                </a:cubicBezTo>
                <a:cubicBezTo>
                  <a:pt x="698566" y="153094"/>
                  <a:pt x="715953" y="152752"/>
                  <a:pt x="732444" y="149087"/>
                </a:cubicBezTo>
                <a:cubicBezTo>
                  <a:pt x="745779" y="146124"/>
                  <a:pt x="759066" y="142900"/>
                  <a:pt x="772201" y="139147"/>
                </a:cubicBezTo>
                <a:cubicBezTo>
                  <a:pt x="782274" y="136269"/>
                  <a:pt x="792240" y="132969"/>
                  <a:pt x="802018" y="129208"/>
                </a:cubicBezTo>
                <a:cubicBezTo>
                  <a:pt x="835322" y="116399"/>
                  <a:pt x="866212" y="95318"/>
                  <a:pt x="901409" y="89452"/>
                </a:cubicBezTo>
                <a:cubicBezTo>
                  <a:pt x="921287" y="86139"/>
                  <a:pt x="941408" y="84045"/>
                  <a:pt x="961044" y="79513"/>
                </a:cubicBezTo>
                <a:cubicBezTo>
                  <a:pt x="984546" y="74089"/>
                  <a:pt x="1006925" y="64147"/>
                  <a:pt x="1030618" y="59634"/>
                </a:cubicBezTo>
                <a:cubicBezTo>
                  <a:pt x="1076644" y="50867"/>
                  <a:pt x="1169766" y="39756"/>
                  <a:pt x="1169766" y="39756"/>
                </a:cubicBezTo>
                <a:cubicBezTo>
                  <a:pt x="1189212" y="33274"/>
                  <a:pt x="1219838" y="22218"/>
                  <a:pt x="1239340" y="19878"/>
                </a:cubicBezTo>
                <a:cubicBezTo>
                  <a:pt x="1308731" y="11551"/>
                  <a:pt x="1378487" y="6626"/>
                  <a:pt x="1448061" y="0"/>
                </a:cubicBezTo>
                <a:cubicBezTo>
                  <a:pt x="1477879" y="3313"/>
                  <a:pt x="1508667" y="1697"/>
                  <a:pt x="1537514" y="9939"/>
                </a:cubicBezTo>
                <a:cubicBezTo>
                  <a:pt x="1625497" y="35077"/>
                  <a:pt x="1558874" y="30705"/>
                  <a:pt x="1607088" y="59634"/>
                </a:cubicBezTo>
                <a:cubicBezTo>
                  <a:pt x="1616072" y="65024"/>
                  <a:pt x="1627534" y="64889"/>
                  <a:pt x="1636905" y="69574"/>
                </a:cubicBezTo>
                <a:cubicBezTo>
                  <a:pt x="1654184" y="78213"/>
                  <a:pt x="1669322" y="90752"/>
                  <a:pt x="1686601" y="99391"/>
                </a:cubicBezTo>
                <a:cubicBezTo>
                  <a:pt x="1737996" y="125088"/>
                  <a:pt x="1727739" y="108447"/>
                  <a:pt x="1766114" y="139147"/>
                </a:cubicBezTo>
                <a:cubicBezTo>
                  <a:pt x="1789409" y="157783"/>
                  <a:pt x="1815151" y="197468"/>
                  <a:pt x="1825748" y="218661"/>
                </a:cubicBezTo>
                <a:cubicBezTo>
                  <a:pt x="1832374" y="231913"/>
                  <a:pt x="1838276" y="245553"/>
                  <a:pt x="1845627" y="258417"/>
                </a:cubicBezTo>
                <a:cubicBezTo>
                  <a:pt x="1851554" y="268788"/>
                  <a:pt x="1860163" y="277550"/>
                  <a:pt x="1865505" y="288234"/>
                </a:cubicBezTo>
                <a:cubicBezTo>
                  <a:pt x="1875386" y="307996"/>
                  <a:pt x="1900621" y="379008"/>
                  <a:pt x="1905261" y="397565"/>
                </a:cubicBezTo>
                <a:cubicBezTo>
                  <a:pt x="1908444" y="410297"/>
                  <a:pt x="1918013" y="452884"/>
                  <a:pt x="1925140" y="467139"/>
                </a:cubicBezTo>
                <a:cubicBezTo>
                  <a:pt x="1933779" y="484418"/>
                  <a:pt x="1945018" y="500269"/>
                  <a:pt x="1954957" y="516834"/>
                </a:cubicBezTo>
                <a:cubicBezTo>
                  <a:pt x="1967846" y="581281"/>
                  <a:pt x="1973632" y="584996"/>
                  <a:pt x="1954957" y="665921"/>
                </a:cubicBezTo>
                <a:cubicBezTo>
                  <a:pt x="1952271" y="677561"/>
                  <a:pt x="1941705" y="685800"/>
                  <a:pt x="1935079" y="695739"/>
                </a:cubicBezTo>
                <a:cubicBezTo>
                  <a:pt x="1926111" y="731609"/>
                  <a:pt x="1920884" y="771463"/>
                  <a:pt x="1885383" y="795130"/>
                </a:cubicBezTo>
                <a:cubicBezTo>
                  <a:pt x="1875444" y="801756"/>
                  <a:pt x="1864635" y="807234"/>
                  <a:pt x="1855566" y="815008"/>
                </a:cubicBezTo>
                <a:cubicBezTo>
                  <a:pt x="1841336" y="827205"/>
                  <a:pt x="1830444" y="843057"/>
                  <a:pt x="1815809" y="854765"/>
                </a:cubicBezTo>
                <a:cubicBezTo>
                  <a:pt x="1803620" y="864517"/>
                  <a:pt x="1757392" y="903852"/>
                  <a:pt x="1736296" y="914400"/>
                </a:cubicBezTo>
                <a:cubicBezTo>
                  <a:pt x="1726925" y="919085"/>
                  <a:pt x="1716109" y="920212"/>
                  <a:pt x="1706479" y="924339"/>
                </a:cubicBezTo>
                <a:cubicBezTo>
                  <a:pt x="1692860" y="930175"/>
                  <a:pt x="1679586" y="936866"/>
                  <a:pt x="1666722" y="944217"/>
                </a:cubicBezTo>
                <a:cubicBezTo>
                  <a:pt x="1656351" y="950143"/>
                  <a:pt x="1647589" y="958753"/>
                  <a:pt x="1636905" y="964095"/>
                </a:cubicBezTo>
                <a:cubicBezTo>
                  <a:pt x="1620947" y="972074"/>
                  <a:pt x="1602872" y="975431"/>
                  <a:pt x="1587209" y="983974"/>
                </a:cubicBezTo>
                <a:cubicBezTo>
                  <a:pt x="1566235" y="995414"/>
                  <a:pt x="1550751" y="1017936"/>
                  <a:pt x="1527574" y="1023730"/>
                </a:cubicBezTo>
                <a:cubicBezTo>
                  <a:pt x="1514322" y="1027043"/>
                  <a:pt x="1500952" y="1029916"/>
                  <a:pt x="1487818" y="1033669"/>
                </a:cubicBezTo>
                <a:cubicBezTo>
                  <a:pt x="1477744" y="1036547"/>
                  <a:pt x="1468228" y="1041335"/>
                  <a:pt x="1458001" y="1043608"/>
                </a:cubicBezTo>
                <a:cubicBezTo>
                  <a:pt x="1438328" y="1047980"/>
                  <a:pt x="1418244" y="1050234"/>
                  <a:pt x="1398366" y="1053547"/>
                </a:cubicBezTo>
                <a:cubicBezTo>
                  <a:pt x="1305655" y="1084453"/>
                  <a:pt x="1459705" y="1030704"/>
                  <a:pt x="1318853" y="1093304"/>
                </a:cubicBezTo>
                <a:cubicBezTo>
                  <a:pt x="1306370" y="1098852"/>
                  <a:pt x="1292231" y="1099490"/>
                  <a:pt x="1279096" y="1103243"/>
                </a:cubicBezTo>
                <a:cubicBezTo>
                  <a:pt x="1269022" y="1106121"/>
                  <a:pt x="1259218" y="1109869"/>
                  <a:pt x="1249279" y="1113182"/>
                </a:cubicBezTo>
                <a:cubicBezTo>
                  <a:pt x="1239340" y="1123121"/>
                  <a:pt x="1232580" y="1137954"/>
                  <a:pt x="1219461" y="1143000"/>
                </a:cubicBezTo>
                <a:cubicBezTo>
                  <a:pt x="1187927" y="1155129"/>
                  <a:pt x="1152123" y="1152194"/>
                  <a:pt x="1120070" y="1162878"/>
                </a:cubicBezTo>
                <a:cubicBezTo>
                  <a:pt x="1048580" y="1186708"/>
                  <a:pt x="1137857" y="1157796"/>
                  <a:pt x="1050496" y="1182756"/>
                </a:cubicBezTo>
                <a:cubicBezTo>
                  <a:pt x="1040422" y="1185634"/>
                  <a:pt x="1031075" y="1191396"/>
                  <a:pt x="1020679" y="1192695"/>
                </a:cubicBezTo>
                <a:cubicBezTo>
                  <a:pt x="924834" y="1204676"/>
                  <a:pt x="732444" y="1222513"/>
                  <a:pt x="732444" y="1222513"/>
                </a:cubicBezTo>
                <a:cubicBezTo>
                  <a:pt x="719192" y="1225826"/>
                  <a:pt x="705647" y="1228132"/>
                  <a:pt x="692688" y="1232452"/>
                </a:cubicBezTo>
                <a:cubicBezTo>
                  <a:pt x="675762" y="1238094"/>
                  <a:pt x="660081" y="1247203"/>
                  <a:pt x="642992" y="1252330"/>
                </a:cubicBezTo>
                <a:cubicBezTo>
                  <a:pt x="626811" y="1257184"/>
                  <a:pt x="609861" y="1258956"/>
                  <a:pt x="593296" y="1262269"/>
                </a:cubicBezTo>
                <a:cubicBezTo>
                  <a:pt x="523722" y="1258956"/>
                  <a:pt x="453279" y="1263781"/>
                  <a:pt x="384574" y="1252330"/>
                </a:cubicBezTo>
                <a:cubicBezTo>
                  <a:pt x="370709" y="1250019"/>
                  <a:pt x="366452" y="1230310"/>
                  <a:pt x="354757" y="1222513"/>
                </a:cubicBezTo>
                <a:cubicBezTo>
                  <a:pt x="346040" y="1216702"/>
                  <a:pt x="334879" y="1215887"/>
                  <a:pt x="324940" y="1212574"/>
                </a:cubicBezTo>
                <a:cubicBezTo>
                  <a:pt x="318314" y="1205948"/>
                  <a:pt x="312379" y="1198549"/>
                  <a:pt x="305061" y="1192695"/>
                </a:cubicBezTo>
                <a:cubicBezTo>
                  <a:pt x="295733" y="1185233"/>
                  <a:pt x="283110" y="1181807"/>
                  <a:pt x="275244" y="1172817"/>
                </a:cubicBezTo>
                <a:cubicBezTo>
                  <a:pt x="259512" y="1154837"/>
                  <a:pt x="255366" y="1126434"/>
                  <a:pt x="235488" y="1113182"/>
                </a:cubicBezTo>
                <a:cubicBezTo>
                  <a:pt x="156361" y="1060431"/>
                  <a:pt x="192746" y="1090319"/>
                  <a:pt x="126157" y="1023730"/>
                </a:cubicBezTo>
                <a:cubicBezTo>
                  <a:pt x="116218" y="1013791"/>
                  <a:pt x="104137" y="1005608"/>
                  <a:pt x="96340" y="993913"/>
                </a:cubicBezTo>
                <a:cubicBezTo>
                  <a:pt x="89714" y="983974"/>
                  <a:pt x="84108" y="973272"/>
                  <a:pt x="76461" y="964095"/>
                </a:cubicBezTo>
                <a:cubicBezTo>
                  <a:pt x="12689" y="887569"/>
                  <a:pt x="76119" y="978490"/>
                  <a:pt x="26766" y="904461"/>
                </a:cubicBezTo>
                <a:cubicBezTo>
                  <a:pt x="-7715" y="801016"/>
                  <a:pt x="-6486" y="829112"/>
                  <a:pt x="16827" y="665921"/>
                </a:cubicBezTo>
                <a:cubicBezTo>
                  <a:pt x="18516" y="654096"/>
                  <a:pt x="28839" y="645094"/>
                  <a:pt x="36705" y="636104"/>
                </a:cubicBezTo>
                <a:cubicBezTo>
                  <a:pt x="52132" y="618473"/>
                  <a:pt x="73406" y="605900"/>
                  <a:pt x="86401" y="586408"/>
                </a:cubicBezTo>
                <a:cubicBezTo>
                  <a:pt x="99653" y="566530"/>
                  <a:pt x="109264" y="543667"/>
                  <a:pt x="126157" y="526774"/>
                </a:cubicBezTo>
                <a:cubicBezTo>
                  <a:pt x="132783" y="520148"/>
                  <a:pt x="140181" y="514212"/>
                  <a:pt x="146035" y="506895"/>
                </a:cubicBezTo>
                <a:cubicBezTo>
                  <a:pt x="153497" y="497567"/>
                  <a:pt x="157467" y="485525"/>
                  <a:pt x="165914" y="477078"/>
                </a:cubicBezTo>
                <a:cubicBezTo>
                  <a:pt x="174361" y="468632"/>
                  <a:pt x="186662" y="464974"/>
                  <a:pt x="195731" y="457200"/>
                </a:cubicBezTo>
                <a:cubicBezTo>
                  <a:pt x="209961" y="445003"/>
                  <a:pt x="222236" y="430695"/>
                  <a:pt x="235488" y="417443"/>
                </a:cubicBezTo>
                <a:cubicBezTo>
                  <a:pt x="245427" y="407504"/>
                  <a:pt x="253610" y="395423"/>
                  <a:pt x="265305" y="387626"/>
                </a:cubicBezTo>
                <a:lnTo>
                  <a:pt x="324940" y="347869"/>
                </a:lnTo>
                <a:cubicBezTo>
                  <a:pt x="331566" y="337930"/>
                  <a:pt x="336371" y="326499"/>
                  <a:pt x="344818" y="318052"/>
                </a:cubicBezTo>
                <a:cubicBezTo>
                  <a:pt x="353265" y="309605"/>
                  <a:pt x="365307" y="305636"/>
                  <a:pt x="374635" y="298174"/>
                </a:cubicBezTo>
                <a:cubicBezTo>
                  <a:pt x="381953" y="292320"/>
                  <a:pt x="387888" y="284921"/>
                  <a:pt x="394514" y="278295"/>
                </a:cubicBezTo>
                <a:cubicBezTo>
                  <a:pt x="410279" y="231000"/>
                  <a:pt x="393400" y="261297"/>
                  <a:pt x="434270" y="228600"/>
                </a:cubicBezTo>
                <a:cubicBezTo>
                  <a:pt x="462047" y="206378"/>
                  <a:pt x="442813" y="208721"/>
                  <a:pt x="464088" y="208721"/>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603325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90875" y="6443541"/>
            <a:ext cx="501126" cy="122948"/>
          </a:xfrm>
          <a:prstGeom prst="rect">
            <a:avLst/>
          </a:prstGeom>
        </p:spPr>
        <p:txBody>
          <a:bodyPr/>
          <a:lstStyle/>
          <a:p>
            <a:pPr>
              <a:lnSpc>
                <a:spcPct val="90000"/>
              </a:lnSpc>
            </a:pPr>
            <a:fld id="{1BC86A1F-E589-44B2-A543-2EC98F5547A7}" type="slidenum">
              <a:rPr lang="en-US" smtClean="0"/>
              <a:pPr>
                <a:lnSpc>
                  <a:spcPct val="90000"/>
                </a:lnSpc>
              </a:pPr>
              <a:t>25</a:t>
            </a:fld>
            <a:endParaRPr lang="en-US" dirty="0"/>
          </a:p>
        </p:txBody>
      </p:sp>
      <p:sp>
        <p:nvSpPr>
          <p:cNvPr id="4" name="Rectangle 3"/>
          <p:cNvSpPr/>
          <p:nvPr/>
        </p:nvSpPr>
        <p:spPr bwMode="auto">
          <a:xfrm>
            <a:off x="7448823" y="487"/>
            <a:ext cx="4743177" cy="685659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212" tIns="143428" rIns="179285" bIns="448212"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529"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648778" y="666403"/>
            <a:ext cx="1077761" cy="1073845"/>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5" tIns="44813" rIns="89625" bIns="44813" numCol="1" anchor="t" anchorCtr="0" compatLnSpc="1">
            <a:prstTxWarp prst="textNoShape">
              <a:avLst/>
            </a:prstTxWarp>
          </a:bodyPr>
          <a:lstStyle/>
          <a:p>
            <a:pPr defTabSz="896176"/>
            <a:endParaRPr lang="en-US" sz="1765" dirty="0">
              <a:solidFill>
                <a:srgbClr val="000000"/>
              </a:solidFill>
            </a:endParaRPr>
          </a:p>
        </p:txBody>
      </p:sp>
      <p:sp>
        <p:nvSpPr>
          <p:cNvPr id="48" name="Rectangle 47"/>
          <p:cNvSpPr/>
          <p:nvPr/>
        </p:nvSpPr>
        <p:spPr bwMode="auto">
          <a:xfrm>
            <a:off x="1" y="3778442"/>
            <a:ext cx="7302142"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Security</a:t>
            </a:r>
            <a:endParaRPr lang="en-US" sz="3137" spc="-49" dirty="0">
              <a:solidFill>
                <a:schemeClr val="bg1"/>
              </a:solidFill>
              <a:latin typeface="+mj-lt"/>
            </a:endParaRPr>
          </a:p>
        </p:txBody>
      </p:sp>
      <p:sp>
        <p:nvSpPr>
          <p:cNvPr id="49" name="Rectangle 48"/>
          <p:cNvSpPr/>
          <p:nvPr/>
        </p:nvSpPr>
        <p:spPr bwMode="auto">
          <a:xfrm>
            <a:off x="1" y="2304347"/>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Storage</a:t>
            </a:r>
            <a:endParaRPr lang="en-US" sz="3137" spc="-49" dirty="0">
              <a:solidFill>
                <a:schemeClr val="bg1"/>
              </a:solidFill>
              <a:latin typeface="+mj-lt"/>
            </a:endParaRPr>
          </a:p>
        </p:txBody>
      </p:sp>
      <p:sp>
        <p:nvSpPr>
          <p:cNvPr id="52" name="Rectangle 51"/>
          <p:cNvSpPr/>
          <p:nvPr/>
        </p:nvSpPr>
        <p:spPr bwMode="auto">
          <a:xfrm>
            <a:off x="1" y="891809"/>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Ingestion EndPoint(s)</a:t>
            </a:r>
            <a:endParaRPr lang="en-US" sz="3137" spc="-49" dirty="0">
              <a:solidFill>
                <a:schemeClr val="bg1"/>
              </a:solidFill>
              <a:latin typeface="+mj-lt"/>
            </a:endParaRPr>
          </a:p>
        </p:txBody>
      </p:sp>
      <p:sp>
        <p:nvSpPr>
          <p:cNvPr id="75" name="Rectangle 74"/>
          <p:cNvSpPr/>
          <p:nvPr/>
        </p:nvSpPr>
        <p:spPr bwMode="auto">
          <a:xfrm>
            <a:off x="1" y="5221760"/>
            <a:ext cx="7292660"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Availability &amp; DR</a:t>
            </a:r>
            <a:endParaRPr lang="en-US" sz="3137" spc="-49" dirty="0">
              <a:solidFill>
                <a:schemeClr val="bg1"/>
              </a:solidFill>
              <a:latin typeface="+mj-lt"/>
            </a:endParaRPr>
          </a:p>
        </p:txBody>
      </p:sp>
      <p:sp>
        <p:nvSpPr>
          <p:cNvPr id="2" name="Oval 1"/>
          <p:cNvSpPr/>
          <p:nvPr/>
        </p:nvSpPr>
        <p:spPr bwMode="auto">
          <a:xfrm>
            <a:off x="7761545" y="759647"/>
            <a:ext cx="824971" cy="90229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5882" spc="-49" dirty="0">
                <a:gradFill>
                  <a:gsLst>
                    <a:gs pos="1250">
                      <a:srgbClr val="FFFFFF"/>
                    </a:gs>
                    <a:gs pos="10417">
                      <a:srgbClr val="FFFFFF"/>
                    </a:gs>
                  </a:gsLst>
                  <a:lin ang="5400000" scaled="0"/>
                </a:gradFill>
              </a:rPr>
              <a:t>1</a:t>
            </a:r>
          </a:p>
        </p:txBody>
      </p:sp>
      <p:sp>
        <p:nvSpPr>
          <p:cNvPr id="11" name="Rectangle 10"/>
          <p:cNvSpPr/>
          <p:nvPr/>
        </p:nvSpPr>
        <p:spPr bwMode="auto">
          <a:xfrm>
            <a:off x="-9480" y="3773601"/>
            <a:ext cx="7311623" cy="7821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Security</a:t>
            </a:r>
            <a:endParaRPr lang="en-US" sz="3137" spc="-49" dirty="0">
              <a:solidFill>
                <a:schemeClr val="bg1"/>
              </a:solidFill>
              <a:latin typeface="+mj-lt"/>
            </a:endParaRPr>
          </a:p>
        </p:txBody>
      </p:sp>
      <p:sp>
        <p:nvSpPr>
          <p:cNvPr id="12" name="Rectangle 11"/>
          <p:cNvSpPr/>
          <p:nvPr/>
        </p:nvSpPr>
        <p:spPr bwMode="auto">
          <a:xfrm>
            <a:off x="0" y="2305365"/>
            <a:ext cx="7311623" cy="80217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Storage</a:t>
            </a:r>
            <a:endParaRPr lang="en-US" sz="3137" spc="-49" dirty="0">
              <a:solidFill>
                <a:schemeClr val="bg1"/>
              </a:solidFill>
              <a:latin typeface="+mj-lt"/>
            </a:endParaRPr>
          </a:p>
        </p:txBody>
      </p:sp>
      <p:sp>
        <p:nvSpPr>
          <p:cNvPr id="13" name="Rectangle 12"/>
          <p:cNvSpPr/>
          <p:nvPr/>
        </p:nvSpPr>
        <p:spPr bwMode="auto">
          <a:xfrm>
            <a:off x="-20177" y="5216661"/>
            <a:ext cx="7311623" cy="7821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Availability &amp; DR</a:t>
            </a:r>
            <a:endParaRPr lang="en-US" sz="3137" spc="-49" dirty="0">
              <a:solidFill>
                <a:schemeClr val="bg1"/>
              </a:solidFill>
              <a:latin typeface="+mj-lt"/>
            </a:endParaRPr>
          </a:p>
        </p:txBody>
      </p:sp>
      <p:sp>
        <p:nvSpPr>
          <p:cNvPr id="14" name="Rectangle 13"/>
          <p:cNvSpPr/>
          <p:nvPr/>
        </p:nvSpPr>
        <p:spPr>
          <a:xfrm>
            <a:off x="7782431" y="5353424"/>
            <a:ext cx="4075959" cy="961289"/>
          </a:xfrm>
          <a:prstGeom prst="rect">
            <a:avLst/>
          </a:prstGeom>
        </p:spPr>
        <p:txBody>
          <a:bodyPr wrap="square">
            <a:spAutoFit/>
          </a:bodyPr>
          <a:lstStyle/>
          <a:p>
            <a:pPr fontAlgn="base">
              <a:lnSpc>
                <a:spcPct val="90000"/>
              </a:lnSpc>
              <a:spcBef>
                <a:spcPct val="0"/>
              </a:spcBef>
              <a:spcAft>
                <a:spcPct val="0"/>
              </a:spcAft>
            </a:pPr>
            <a:r>
              <a:rPr lang="en-NZ" sz="3137" dirty="0">
                <a:gradFill>
                  <a:gsLst>
                    <a:gs pos="0">
                      <a:schemeClr val="bg1"/>
                    </a:gs>
                    <a:gs pos="100000">
                      <a:schemeClr val="bg1"/>
                    </a:gs>
                  </a:gsLst>
                  <a:lin ang="5400000" scaled="1"/>
                </a:gradFill>
              </a:rPr>
              <a:t>Serverless </a:t>
            </a:r>
          </a:p>
          <a:p>
            <a:pPr fontAlgn="base">
              <a:lnSpc>
                <a:spcPct val="90000"/>
              </a:lnSpc>
              <a:spcBef>
                <a:spcPct val="0"/>
              </a:spcBef>
              <a:spcAft>
                <a:spcPct val="0"/>
              </a:spcAft>
            </a:pPr>
            <a:r>
              <a:rPr lang="en-NZ" sz="3137" dirty="0">
                <a:gradFill>
                  <a:gsLst>
                    <a:gs pos="0">
                      <a:schemeClr val="bg1"/>
                    </a:gs>
                    <a:gs pos="100000">
                      <a:schemeClr val="bg1"/>
                    </a:gs>
                  </a:gsLst>
                  <a:lin ang="5400000" scaled="1"/>
                </a:gradFill>
              </a:rPr>
              <a:t>Architecture - Planning</a:t>
            </a:r>
            <a:endParaRPr lang="en-US" sz="3137" b="1" dirty="0">
              <a:gradFill>
                <a:gsLst>
                  <a:gs pos="0">
                    <a:schemeClr val="bg1"/>
                  </a:gs>
                  <a:gs pos="100000">
                    <a:schemeClr val="bg1"/>
                  </a:gs>
                </a:gsLst>
                <a:lin ang="5400000" scaled="1"/>
              </a:gradFill>
            </a:endParaRPr>
          </a:p>
        </p:txBody>
      </p:sp>
    </p:spTree>
    <p:extLst>
      <p:ext uri="{BB962C8B-B14F-4D97-AF65-F5344CB8AC3E}">
        <p14:creationId xmlns:p14="http://schemas.microsoft.com/office/powerpoint/2010/main" val="341580383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par>
                                <p:cTn id="12" presetID="35" presetClass="path" presetSubtype="0" decel="100000" fill="hold" grpId="1" nodeType="withEffect">
                                  <p:stCondLst>
                                    <p:cond delay="750"/>
                                  </p:stCondLst>
                                  <p:childTnLst>
                                    <p:animMotion origin="layout" path="M 0.04889 0.00023 L 1.32755E-7 0.00023 " pathEditMode="relative" rAng="0" ptsTypes="AA">
                                      <p:cBhvr>
                                        <p:cTn id="13" dur="1100" fill="hold"/>
                                        <p:tgtEl>
                                          <p:spTgt spid="6"/>
                                        </p:tgtEl>
                                        <p:attrNameLst>
                                          <p:attrName>ppt_x</p:attrName>
                                          <p:attrName>ppt_y</p:attrName>
                                        </p:attrNameLst>
                                      </p:cBhvr>
                                      <p:rCtr x="-2451" y="0"/>
                                    </p:animMotion>
                                  </p:childTnLst>
                                </p:cTn>
                              </p:par>
                            </p:childTnLst>
                          </p:cTn>
                        </p:par>
                        <p:par>
                          <p:cTn id="14" fill="hold">
                            <p:stCondLst>
                              <p:cond delay="18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235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par>
                          <p:cTn id="22" fill="hold">
                            <p:stCondLst>
                              <p:cond delay="285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3350"/>
                            </p:stCondLst>
                            <p:childTnLst>
                              <p:par>
                                <p:cTn id="27" presetID="10" presetClass="entr" presetSubtype="0" fill="hold" grpId="0"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48" grpId="0" animBg="1"/>
      <p:bldP spid="49" grpId="0" animBg="1"/>
      <p:bldP spid="52" grpId="0" animBg="1"/>
      <p:bldP spid="75" grpId="0" animBg="1"/>
      <p:bldP spid="2"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652954-29B9-4E7B-91EE-7F8EAA837D35}"/>
              </a:ext>
            </a:extLst>
          </p:cNvPr>
          <p:cNvSpPr/>
          <p:nvPr/>
        </p:nvSpPr>
        <p:spPr>
          <a:xfrm>
            <a:off x="54440" y="1025583"/>
            <a:ext cx="6674353" cy="369332"/>
          </a:xfrm>
          <a:prstGeom prst="rect">
            <a:avLst/>
          </a:prstGeom>
        </p:spPr>
        <p:txBody>
          <a:bodyPr wrap="square">
            <a:spAutoFit/>
          </a:bodyPr>
          <a:lstStyle/>
          <a:p>
            <a:r>
              <a:rPr lang="en-NZ" dirty="0">
                <a:solidFill>
                  <a:srgbClr val="383838"/>
                </a:solidFill>
                <a:latin typeface="proxima-nova-1"/>
              </a:rPr>
              <a:t>Understand how </a:t>
            </a:r>
            <a:r>
              <a:rPr lang="en-NZ" b="1" dirty="0">
                <a:solidFill>
                  <a:srgbClr val="383838"/>
                </a:solidFill>
                <a:latin typeface="proxima-nova-1"/>
              </a:rPr>
              <a:t>public</a:t>
            </a:r>
            <a:r>
              <a:rPr lang="en-NZ" dirty="0">
                <a:solidFill>
                  <a:srgbClr val="383838"/>
                </a:solidFill>
                <a:latin typeface="proxima-nova-1"/>
              </a:rPr>
              <a:t> and </a:t>
            </a:r>
            <a:r>
              <a:rPr lang="en-NZ" b="1" dirty="0">
                <a:solidFill>
                  <a:srgbClr val="383838"/>
                </a:solidFill>
                <a:latin typeface="proxima-nova-1"/>
              </a:rPr>
              <a:t>internal</a:t>
            </a:r>
            <a:r>
              <a:rPr lang="en-NZ" dirty="0">
                <a:solidFill>
                  <a:srgbClr val="383838"/>
                </a:solidFill>
                <a:latin typeface="proxima-nova-1"/>
              </a:rPr>
              <a:t> </a:t>
            </a:r>
            <a:r>
              <a:rPr lang="en-NZ" b="1" dirty="0">
                <a:solidFill>
                  <a:srgbClr val="383838"/>
                </a:solidFill>
                <a:latin typeface="proxima-nova-1"/>
              </a:rPr>
              <a:t>endpoints</a:t>
            </a:r>
            <a:r>
              <a:rPr lang="en-NZ" dirty="0">
                <a:solidFill>
                  <a:srgbClr val="383838"/>
                </a:solidFill>
                <a:latin typeface="proxima-nova-1"/>
              </a:rPr>
              <a:t> will handle requests.</a:t>
            </a:r>
            <a:endParaRPr lang="en-NZ" dirty="0"/>
          </a:p>
        </p:txBody>
      </p:sp>
      <p:sp>
        <p:nvSpPr>
          <p:cNvPr id="3" name="Rectangle 2">
            <a:extLst>
              <a:ext uri="{FF2B5EF4-FFF2-40B4-BE49-F238E27FC236}">
                <a16:creationId xmlns:a16="http://schemas.microsoft.com/office/drawing/2014/main" id="{7505C373-66DD-4B51-A5CA-408D9762CFF4}"/>
              </a:ext>
            </a:extLst>
          </p:cNvPr>
          <p:cNvSpPr/>
          <p:nvPr/>
        </p:nvSpPr>
        <p:spPr>
          <a:xfrm>
            <a:off x="616226" y="1808231"/>
            <a:ext cx="4083618" cy="369332"/>
          </a:xfrm>
          <a:prstGeom prst="rect">
            <a:avLst/>
          </a:prstGeom>
        </p:spPr>
        <p:txBody>
          <a:bodyPr wrap="none">
            <a:spAutoFit/>
          </a:bodyPr>
          <a:lstStyle/>
          <a:p>
            <a:r>
              <a:rPr lang="en-NZ" dirty="0">
                <a:solidFill>
                  <a:srgbClr val="383838"/>
                </a:solidFill>
                <a:latin typeface="proxima-nova-1"/>
              </a:rPr>
              <a:t>Typical Size of a message? (Average, Max)</a:t>
            </a:r>
            <a:endParaRPr lang="en-NZ" dirty="0"/>
          </a:p>
        </p:txBody>
      </p:sp>
      <p:pic>
        <p:nvPicPr>
          <p:cNvPr id="4" name="Picture 3" descr="A necklace on a counter&#10;&#10;Description generated with high confidence">
            <a:extLst>
              <a:ext uri="{FF2B5EF4-FFF2-40B4-BE49-F238E27FC236}">
                <a16:creationId xmlns:a16="http://schemas.microsoft.com/office/drawing/2014/main" id="{1497F280-FD35-49E3-9529-6F6DD1328253}"/>
              </a:ext>
            </a:extLst>
          </p:cNvPr>
          <p:cNvPicPr>
            <a:picLocks noChangeAspect="1"/>
          </p:cNvPicPr>
          <p:nvPr/>
        </p:nvPicPr>
        <p:blipFill rotWithShape="1">
          <a:blip r:embed="rId2">
            <a:extLst>
              <a:ext uri="{28A0092B-C50C-407E-A947-70E740481C1C}">
                <a14:useLocalDpi xmlns:a14="http://schemas.microsoft.com/office/drawing/2010/main" val="0"/>
              </a:ext>
            </a:extLst>
          </a:blip>
          <a:srcRect l="7695" r="9895"/>
          <a:stretch/>
        </p:blipFill>
        <p:spPr>
          <a:xfrm>
            <a:off x="8224637" y="155762"/>
            <a:ext cx="3810000" cy="3081391"/>
          </a:xfrm>
          <a:prstGeom prst="rect">
            <a:avLst/>
          </a:prstGeom>
        </p:spPr>
      </p:pic>
      <p:sp>
        <p:nvSpPr>
          <p:cNvPr id="5" name="Rectangle 4">
            <a:extLst>
              <a:ext uri="{FF2B5EF4-FFF2-40B4-BE49-F238E27FC236}">
                <a16:creationId xmlns:a16="http://schemas.microsoft.com/office/drawing/2014/main" id="{8F33D7CD-27A3-4C5E-ADCA-341FD1ACBEC6}"/>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Ingestion EndPoint(s)</a:t>
            </a:r>
            <a:endParaRPr lang="en-US" sz="3137" spc="-49" dirty="0">
              <a:solidFill>
                <a:schemeClr val="bg1"/>
              </a:solidFill>
              <a:latin typeface="+mj-lt"/>
            </a:endParaRPr>
          </a:p>
        </p:txBody>
      </p:sp>
      <p:sp>
        <p:nvSpPr>
          <p:cNvPr id="6" name="Rectangle 5">
            <a:extLst>
              <a:ext uri="{FF2B5EF4-FFF2-40B4-BE49-F238E27FC236}">
                <a16:creationId xmlns:a16="http://schemas.microsoft.com/office/drawing/2014/main" id="{AE3C4F86-7BF8-4543-89B3-CDCEFFEB9B37}"/>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pic>
        <p:nvPicPr>
          <p:cNvPr id="7" name="Picture 2" descr="Related image">
            <a:extLst>
              <a:ext uri="{FF2B5EF4-FFF2-40B4-BE49-F238E27FC236}">
                <a16:creationId xmlns:a16="http://schemas.microsoft.com/office/drawing/2014/main" id="{40FA9E67-2CC3-409A-BFFE-7A17839A8B7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6275" y="3202838"/>
            <a:ext cx="7122178" cy="262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75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25B5BB-1321-4E65-99CB-023AE8A45388}"/>
              </a:ext>
            </a:extLst>
          </p:cNvPr>
          <p:cNvSpPr/>
          <p:nvPr/>
        </p:nvSpPr>
        <p:spPr>
          <a:xfrm>
            <a:off x="616226" y="1808231"/>
            <a:ext cx="4083618" cy="369332"/>
          </a:xfrm>
          <a:prstGeom prst="rect">
            <a:avLst/>
          </a:prstGeom>
        </p:spPr>
        <p:txBody>
          <a:bodyPr wrap="none">
            <a:spAutoFit/>
          </a:bodyPr>
          <a:lstStyle/>
          <a:p>
            <a:r>
              <a:rPr lang="en-NZ" dirty="0">
                <a:solidFill>
                  <a:srgbClr val="383838"/>
                </a:solidFill>
                <a:latin typeface="proxima-nova-1"/>
              </a:rPr>
              <a:t>Typical Size of a message? (Average, Max)</a:t>
            </a:r>
            <a:endParaRPr lang="en-NZ" dirty="0"/>
          </a:p>
        </p:txBody>
      </p:sp>
      <p:pic>
        <p:nvPicPr>
          <p:cNvPr id="4" name="Picture 3" descr="A necklace on a counter&#10;&#10;Description generated with high confidence">
            <a:extLst>
              <a:ext uri="{FF2B5EF4-FFF2-40B4-BE49-F238E27FC236}">
                <a16:creationId xmlns:a16="http://schemas.microsoft.com/office/drawing/2014/main" id="{D30C0752-BD4A-4E36-80DC-298FB94604CF}"/>
              </a:ext>
            </a:extLst>
          </p:cNvPr>
          <p:cNvPicPr>
            <a:picLocks noChangeAspect="1"/>
          </p:cNvPicPr>
          <p:nvPr/>
        </p:nvPicPr>
        <p:blipFill rotWithShape="1">
          <a:blip r:embed="rId2">
            <a:extLst>
              <a:ext uri="{28A0092B-C50C-407E-A947-70E740481C1C}">
                <a14:useLocalDpi xmlns:a14="http://schemas.microsoft.com/office/drawing/2010/main" val="0"/>
              </a:ext>
            </a:extLst>
          </a:blip>
          <a:srcRect l="7695" r="9895"/>
          <a:stretch/>
        </p:blipFill>
        <p:spPr>
          <a:xfrm>
            <a:off x="8224637" y="155762"/>
            <a:ext cx="3810000" cy="3081391"/>
          </a:xfrm>
          <a:prstGeom prst="rect">
            <a:avLst/>
          </a:prstGeom>
        </p:spPr>
      </p:pic>
      <p:sp>
        <p:nvSpPr>
          <p:cNvPr id="5" name="Rectangle 4">
            <a:extLst>
              <a:ext uri="{FF2B5EF4-FFF2-40B4-BE49-F238E27FC236}">
                <a16:creationId xmlns:a16="http://schemas.microsoft.com/office/drawing/2014/main" id="{B6389603-B662-4508-AF10-C86E64C73391}"/>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Ingestion EndPoint(s)</a:t>
            </a:r>
            <a:endParaRPr lang="en-US" sz="3137" spc="-49" dirty="0">
              <a:solidFill>
                <a:schemeClr val="bg1"/>
              </a:solidFill>
              <a:latin typeface="+mj-lt"/>
            </a:endParaRPr>
          </a:p>
        </p:txBody>
      </p:sp>
      <p:sp>
        <p:nvSpPr>
          <p:cNvPr id="6" name="Rectangle 5">
            <a:extLst>
              <a:ext uri="{FF2B5EF4-FFF2-40B4-BE49-F238E27FC236}">
                <a16:creationId xmlns:a16="http://schemas.microsoft.com/office/drawing/2014/main" id="{121EF720-52E2-4AA3-AEB4-3DF38EB98E1D}"/>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B04096A0-A736-4B64-8567-CF525200D946}"/>
              </a:ext>
            </a:extLst>
          </p:cNvPr>
          <p:cNvSpPr/>
          <p:nvPr/>
        </p:nvSpPr>
        <p:spPr>
          <a:xfrm>
            <a:off x="3248517" y="3863403"/>
            <a:ext cx="2935291" cy="461665"/>
          </a:xfrm>
          <a:prstGeom prst="rect">
            <a:avLst/>
          </a:prstGeom>
        </p:spPr>
        <p:txBody>
          <a:bodyPr wrap="none">
            <a:spAutoFit/>
          </a:bodyPr>
          <a:lstStyle/>
          <a:p>
            <a:r>
              <a:rPr lang="en-NZ" sz="2400" b="1" dirty="0">
                <a:solidFill>
                  <a:srgbClr val="383838"/>
                </a:solidFill>
                <a:latin typeface="proxima-nova-1"/>
              </a:rPr>
              <a:t>Azure</a:t>
            </a:r>
            <a:r>
              <a:rPr lang="en-NZ" sz="2400" dirty="0">
                <a:solidFill>
                  <a:srgbClr val="383838"/>
                </a:solidFill>
                <a:latin typeface="proxima-nova-1"/>
              </a:rPr>
              <a:t> </a:t>
            </a:r>
            <a:r>
              <a:rPr lang="en-NZ" sz="2400" b="1" dirty="0">
                <a:solidFill>
                  <a:srgbClr val="383838"/>
                </a:solidFill>
                <a:latin typeface="proxima-nova-1"/>
              </a:rPr>
              <a:t>IoT Hub </a:t>
            </a:r>
            <a:r>
              <a:rPr lang="en-NZ" sz="2400" dirty="0">
                <a:solidFill>
                  <a:srgbClr val="383838"/>
                </a:solidFill>
                <a:latin typeface="proxima-nova-1"/>
              </a:rPr>
              <a:t>256-KB</a:t>
            </a:r>
            <a:endParaRPr lang="en-NZ" sz="2400" dirty="0"/>
          </a:p>
        </p:txBody>
      </p:sp>
      <p:pic>
        <p:nvPicPr>
          <p:cNvPr id="8" name="Picture 5" descr="Related image">
            <a:extLst>
              <a:ext uri="{FF2B5EF4-FFF2-40B4-BE49-F238E27FC236}">
                <a16:creationId xmlns:a16="http://schemas.microsoft.com/office/drawing/2014/main" id="{8D91E530-0B18-4CD9-BF4C-2283C145C6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78" r="19782"/>
          <a:stretch/>
        </p:blipFill>
        <p:spPr bwMode="auto">
          <a:xfrm>
            <a:off x="6828010" y="3451837"/>
            <a:ext cx="1657580" cy="14398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Related image">
            <a:extLst>
              <a:ext uri="{FF2B5EF4-FFF2-40B4-BE49-F238E27FC236}">
                <a16:creationId xmlns:a16="http://schemas.microsoft.com/office/drawing/2014/main" id="{112D5D9D-9C1B-4F69-B639-38D3D9E24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110" y="3312138"/>
            <a:ext cx="2979420" cy="15641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lated image">
            <a:extLst>
              <a:ext uri="{FF2B5EF4-FFF2-40B4-BE49-F238E27FC236}">
                <a16:creationId xmlns:a16="http://schemas.microsoft.com/office/drawing/2014/main" id="{9A64815C-ECE2-4252-818C-DE288DDBED9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807079" y="4974119"/>
            <a:ext cx="2417558" cy="18131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lated image">
            <a:extLst>
              <a:ext uri="{FF2B5EF4-FFF2-40B4-BE49-F238E27FC236}">
                <a16:creationId xmlns:a16="http://schemas.microsoft.com/office/drawing/2014/main" id="{8C5D9576-5632-4497-83BA-837E34DDC52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452039" y="5123111"/>
            <a:ext cx="2067102" cy="154922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720FBE9-8CCF-4CF0-BC88-70B5AD1838A2}"/>
              </a:ext>
            </a:extLst>
          </p:cNvPr>
          <p:cNvSpPr/>
          <p:nvPr/>
        </p:nvSpPr>
        <p:spPr>
          <a:xfrm>
            <a:off x="54440" y="1025583"/>
            <a:ext cx="6674353" cy="369332"/>
          </a:xfrm>
          <a:prstGeom prst="rect">
            <a:avLst/>
          </a:prstGeom>
        </p:spPr>
        <p:txBody>
          <a:bodyPr wrap="square">
            <a:spAutoFit/>
          </a:bodyPr>
          <a:lstStyle/>
          <a:p>
            <a:r>
              <a:rPr lang="en-NZ" dirty="0">
                <a:solidFill>
                  <a:srgbClr val="383838"/>
                </a:solidFill>
                <a:latin typeface="proxima-nova-1"/>
              </a:rPr>
              <a:t>Understand how </a:t>
            </a:r>
            <a:r>
              <a:rPr lang="en-NZ" b="1" dirty="0">
                <a:solidFill>
                  <a:srgbClr val="383838"/>
                </a:solidFill>
                <a:latin typeface="proxima-nova-1"/>
              </a:rPr>
              <a:t>public</a:t>
            </a:r>
            <a:r>
              <a:rPr lang="en-NZ" dirty="0">
                <a:solidFill>
                  <a:srgbClr val="383838"/>
                </a:solidFill>
                <a:latin typeface="proxima-nova-1"/>
              </a:rPr>
              <a:t> and </a:t>
            </a:r>
            <a:r>
              <a:rPr lang="en-NZ" b="1" dirty="0">
                <a:solidFill>
                  <a:srgbClr val="383838"/>
                </a:solidFill>
                <a:latin typeface="proxima-nova-1"/>
              </a:rPr>
              <a:t>internal</a:t>
            </a:r>
            <a:r>
              <a:rPr lang="en-NZ" dirty="0">
                <a:solidFill>
                  <a:srgbClr val="383838"/>
                </a:solidFill>
                <a:latin typeface="proxima-nova-1"/>
              </a:rPr>
              <a:t> </a:t>
            </a:r>
            <a:r>
              <a:rPr lang="en-NZ" b="1" dirty="0">
                <a:solidFill>
                  <a:srgbClr val="383838"/>
                </a:solidFill>
                <a:latin typeface="proxima-nova-1"/>
              </a:rPr>
              <a:t>endpoints</a:t>
            </a:r>
            <a:r>
              <a:rPr lang="en-NZ" dirty="0">
                <a:solidFill>
                  <a:srgbClr val="383838"/>
                </a:solidFill>
                <a:latin typeface="proxima-nova-1"/>
              </a:rPr>
              <a:t> will handle requests.</a:t>
            </a:r>
            <a:endParaRPr lang="en-NZ" dirty="0"/>
          </a:p>
        </p:txBody>
      </p:sp>
    </p:spTree>
    <p:extLst>
      <p:ext uri="{BB962C8B-B14F-4D97-AF65-F5344CB8AC3E}">
        <p14:creationId xmlns:p14="http://schemas.microsoft.com/office/powerpoint/2010/main" val="79919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25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par>
                                <p:cTn id="18" presetID="14" presetClass="entr" presetSubtype="1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A31BA0-8EF1-406F-B64B-C89313DD801A}"/>
              </a:ext>
            </a:extLst>
          </p:cNvPr>
          <p:cNvSpPr/>
          <p:nvPr/>
        </p:nvSpPr>
        <p:spPr>
          <a:xfrm>
            <a:off x="616226" y="1808231"/>
            <a:ext cx="4083618" cy="369332"/>
          </a:xfrm>
          <a:prstGeom prst="rect">
            <a:avLst/>
          </a:prstGeom>
        </p:spPr>
        <p:txBody>
          <a:bodyPr wrap="none">
            <a:spAutoFit/>
          </a:bodyPr>
          <a:lstStyle/>
          <a:p>
            <a:r>
              <a:rPr lang="en-NZ" dirty="0">
                <a:solidFill>
                  <a:srgbClr val="383838"/>
                </a:solidFill>
                <a:latin typeface="proxima-nova-1"/>
              </a:rPr>
              <a:t>Typical Size of a message? (Average, Max)</a:t>
            </a:r>
            <a:endParaRPr lang="en-NZ" dirty="0"/>
          </a:p>
        </p:txBody>
      </p:sp>
      <p:pic>
        <p:nvPicPr>
          <p:cNvPr id="4" name="Picture 3" descr="A necklace on a counter&#10;&#10;Description generated with high confidence">
            <a:extLst>
              <a:ext uri="{FF2B5EF4-FFF2-40B4-BE49-F238E27FC236}">
                <a16:creationId xmlns:a16="http://schemas.microsoft.com/office/drawing/2014/main" id="{D0E68DD5-B002-47AC-8BA1-B6EBBBC6AD29}"/>
              </a:ext>
            </a:extLst>
          </p:cNvPr>
          <p:cNvPicPr>
            <a:picLocks noChangeAspect="1"/>
          </p:cNvPicPr>
          <p:nvPr/>
        </p:nvPicPr>
        <p:blipFill rotWithShape="1">
          <a:blip r:embed="rId2">
            <a:extLst>
              <a:ext uri="{28A0092B-C50C-407E-A947-70E740481C1C}">
                <a14:useLocalDpi xmlns:a14="http://schemas.microsoft.com/office/drawing/2010/main" val="0"/>
              </a:ext>
            </a:extLst>
          </a:blip>
          <a:srcRect l="7695" r="9895"/>
          <a:stretch/>
        </p:blipFill>
        <p:spPr>
          <a:xfrm>
            <a:off x="8224637" y="155762"/>
            <a:ext cx="3810000" cy="3081391"/>
          </a:xfrm>
          <a:prstGeom prst="rect">
            <a:avLst/>
          </a:prstGeom>
        </p:spPr>
      </p:pic>
      <p:sp>
        <p:nvSpPr>
          <p:cNvPr id="5" name="Rectangle 4">
            <a:extLst>
              <a:ext uri="{FF2B5EF4-FFF2-40B4-BE49-F238E27FC236}">
                <a16:creationId xmlns:a16="http://schemas.microsoft.com/office/drawing/2014/main" id="{B4205F5F-EF4A-4ADB-9873-9C0BEC38EAAE}"/>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Ingestion EndPoint(s)</a:t>
            </a:r>
            <a:endParaRPr lang="en-US" sz="3137" spc="-49" dirty="0">
              <a:solidFill>
                <a:schemeClr val="bg1"/>
              </a:solidFill>
              <a:latin typeface="+mj-lt"/>
            </a:endParaRPr>
          </a:p>
        </p:txBody>
      </p:sp>
      <p:sp>
        <p:nvSpPr>
          <p:cNvPr id="6" name="Rectangle 5">
            <a:extLst>
              <a:ext uri="{FF2B5EF4-FFF2-40B4-BE49-F238E27FC236}">
                <a16:creationId xmlns:a16="http://schemas.microsoft.com/office/drawing/2014/main" id="{6D382157-F99D-4E7E-89D3-70E055C3D6FD}"/>
              </a:ext>
            </a:extLst>
          </p:cNvPr>
          <p:cNvSpPr/>
          <p:nvPr/>
        </p:nvSpPr>
        <p:spPr bwMode="auto">
          <a:xfrm>
            <a:off x="-37687" y="1696457"/>
            <a:ext cx="653913"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E46E4015-67E0-410F-B433-5A968E255B14}"/>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8" name="Rectangle 7">
            <a:extLst>
              <a:ext uri="{FF2B5EF4-FFF2-40B4-BE49-F238E27FC236}">
                <a16:creationId xmlns:a16="http://schemas.microsoft.com/office/drawing/2014/main" id="{4C7C3893-83FD-4DD3-ACF3-2C17E2F9DD9F}"/>
              </a:ext>
            </a:extLst>
          </p:cNvPr>
          <p:cNvSpPr/>
          <p:nvPr/>
        </p:nvSpPr>
        <p:spPr>
          <a:xfrm>
            <a:off x="616226" y="2372844"/>
            <a:ext cx="2941511" cy="369332"/>
          </a:xfrm>
          <a:prstGeom prst="rect">
            <a:avLst/>
          </a:prstGeom>
        </p:spPr>
        <p:txBody>
          <a:bodyPr wrap="none">
            <a:spAutoFit/>
          </a:bodyPr>
          <a:lstStyle/>
          <a:p>
            <a:r>
              <a:rPr lang="en-NZ" dirty="0">
                <a:solidFill>
                  <a:srgbClr val="383838"/>
                </a:solidFill>
                <a:latin typeface="proxima-nova-1"/>
              </a:rPr>
              <a:t>Who will send the messages?</a:t>
            </a:r>
            <a:endParaRPr lang="en-NZ" dirty="0"/>
          </a:p>
        </p:txBody>
      </p:sp>
      <p:pic>
        <p:nvPicPr>
          <p:cNvPr id="9" name="Picture 2" descr="Image result for internet explorer">
            <a:extLst>
              <a:ext uri="{FF2B5EF4-FFF2-40B4-BE49-F238E27FC236}">
                <a16:creationId xmlns:a16="http://schemas.microsoft.com/office/drawing/2014/main" id="{19BDDEE2-1BF7-47C1-A27E-B6F4670FF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574" y="4429228"/>
            <a:ext cx="888182" cy="888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chrome icon">
            <a:extLst>
              <a:ext uri="{FF2B5EF4-FFF2-40B4-BE49-F238E27FC236}">
                <a16:creationId xmlns:a16="http://schemas.microsoft.com/office/drawing/2014/main" id="{F3B568E6-4ACC-48CE-948F-7ED185A68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844" y="4546610"/>
            <a:ext cx="768827" cy="768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firefox ico">
            <a:extLst>
              <a:ext uri="{FF2B5EF4-FFF2-40B4-BE49-F238E27FC236}">
                <a16:creationId xmlns:a16="http://schemas.microsoft.com/office/drawing/2014/main" id="{7EC55AEA-DF68-4723-A456-C8D763E0D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137" y="4486932"/>
            <a:ext cx="888182" cy="88818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F1FD68A-335C-415A-8FE3-E699A292AB4A}"/>
              </a:ext>
            </a:extLst>
          </p:cNvPr>
          <p:cNvSpPr/>
          <p:nvPr/>
        </p:nvSpPr>
        <p:spPr>
          <a:xfrm>
            <a:off x="6485634" y="5818225"/>
            <a:ext cx="2151516" cy="369332"/>
          </a:xfrm>
          <a:prstGeom prst="rect">
            <a:avLst/>
          </a:prstGeom>
        </p:spPr>
        <p:txBody>
          <a:bodyPr wrap="square">
            <a:spAutoFit/>
          </a:bodyPr>
          <a:lstStyle/>
          <a:p>
            <a:r>
              <a:rPr lang="en-NZ" dirty="0">
                <a:solidFill>
                  <a:srgbClr val="383838"/>
                </a:solidFill>
                <a:latin typeface="proxima-nova-1"/>
              </a:rPr>
              <a:t>Device (Continuous) </a:t>
            </a:r>
            <a:endParaRPr lang="en-NZ" dirty="0"/>
          </a:p>
        </p:txBody>
      </p:sp>
      <p:pic>
        <p:nvPicPr>
          <p:cNvPr id="13" name="Picture 2" descr="Image result for tower signals gif">
            <a:extLst>
              <a:ext uri="{FF2B5EF4-FFF2-40B4-BE49-F238E27FC236}">
                <a16:creationId xmlns:a16="http://schemas.microsoft.com/office/drawing/2014/main" id="{CD3B822F-AF6B-4A8F-9B26-98B66A3E66A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927897" y="3106166"/>
            <a:ext cx="3418506" cy="256206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AA713658-8B42-4497-A427-7966747866AD}"/>
              </a:ext>
            </a:extLst>
          </p:cNvPr>
          <p:cNvSpPr/>
          <p:nvPr/>
        </p:nvSpPr>
        <p:spPr>
          <a:xfrm>
            <a:off x="54440" y="1025583"/>
            <a:ext cx="6674353" cy="369332"/>
          </a:xfrm>
          <a:prstGeom prst="rect">
            <a:avLst/>
          </a:prstGeom>
        </p:spPr>
        <p:txBody>
          <a:bodyPr wrap="square">
            <a:spAutoFit/>
          </a:bodyPr>
          <a:lstStyle/>
          <a:p>
            <a:r>
              <a:rPr lang="en-NZ" dirty="0">
                <a:solidFill>
                  <a:srgbClr val="383838"/>
                </a:solidFill>
                <a:latin typeface="proxima-nova-1"/>
              </a:rPr>
              <a:t>Understand how </a:t>
            </a:r>
            <a:r>
              <a:rPr lang="en-NZ" b="1" dirty="0">
                <a:solidFill>
                  <a:srgbClr val="383838"/>
                </a:solidFill>
                <a:latin typeface="proxima-nova-1"/>
              </a:rPr>
              <a:t>public</a:t>
            </a:r>
            <a:r>
              <a:rPr lang="en-NZ" dirty="0">
                <a:solidFill>
                  <a:srgbClr val="383838"/>
                </a:solidFill>
                <a:latin typeface="proxima-nova-1"/>
              </a:rPr>
              <a:t> and </a:t>
            </a:r>
            <a:r>
              <a:rPr lang="en-NZ" b="1" dirty="0">
                <a:solidFill>
                  <a:srgbClr val="383838"/>
                </a:solidFill>
                <a:latin typeface="proxima-nova-1"/>
              </a:rPr>
              <a:t>internal</a:t>
            </a:r>
            <a:r>
              <a:rPr lang="en-NZ" dirty="0">
                <a:solidFill>
                  <a:srgbClr val="383838"/>
                </a:solidFill>
                <a:latin typeface="proxima-nova-1"/>
              </a:rPr>
              <a:t> </a:t>
            </a:r>
            <a:r>
              <a:rPr lang="en-NZ" b="1" dirty="0">
                <a:solidFill>
                  <a:srgbClr val="383838"/>
                </a:solidFill>
                <a:latin typeface="proxima-nova-1"/>
              </a:rPr>
              <a:t>endpoints</a:t>
            </a:r>
            <a:r>
              <a:rPr lang="en-NZ" dirty="0">
                <a:solidFill>
                  <a:srgbClr val="383838"/>
                </a:solidFill>
                <a:latin typeface="proxima-nova-1"/>
              </a:rPr>
              <a:t> will handle requests.</a:t>
            </a:r>
            <a:endParaRPr lang="en-NZ" dirty="0"/>
          </a:p>
        </p:txBody>
      </p:sp>
      <p:sp>
        <p:nvSpPr>
          <p:cNvPr id="15" name="Rectangle 14">
            <a:extLst>
              <a:ext uri="{FF2B5EF4-FFF2-40B4-BE49-F238E27FC236}">
                <a16:creationId xmlns:a16="http://schemas.microsoft.com/office/drawing/2014/main" id="{66A75AC0-CB05-4073-A2D4-7EA1A42B0BBF}"/>
              </a:ext>
            </a:extLst>
          </p:cNvPr>
          <p:cNvSpPr/>
          <p:nvPr/>
        </p:nvSpPr>
        <p:spPr>
          <a:xfrm>
            <a:off x="1866133" y="5832417"/>
            <a:ext cx="2436306" cy="369332"/>
          </a:xfrm>
          <a:prstGeom prst="rect">
            <a:avLst/>
          </a:prstGeom>
        </p:spPr>
        <p:txBody>
          <a:bodyPr wrap="square">
            <a:spAutoFit/>
          </a:bodyPr>
          <a:lstStyle/>
          <a:p>
            <a:r>
              <a:rPr lang="en-NZ" dirty="0">
                <a:solidFill>
                  <a:srgbClr val="383838"/>
                </a:solidFill>
                <a:latin typeface="proxima-nova-1"/>
              </a:rPr>
              <a:t>Fewer considerations</a:t>
            </a:r>
            <a:endParaRPr lang="en-NZ" dirty="0"/>
          </a:p>
        </p:txBody>
      </p:sp>
    </p:spTree>
    <p:extLst>
      <p:ext uri="{BB962C8B-B14F-4D97-AF65-F5344CB8AC3E}">
        <p14:creationId xmlns:p14="http://schemas.microsoft.com/office/powerpoint/2010/main" val="61514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1F4832-7326-4C53-9E55-EDF40758FC78}"/>
              </a:ext>
            </a:extLst>
          </p:cNvPr>
          <p:cNvSpPr/>
          <p:nvPr/>
        </p:nvSpPr>
        <p:spPr>
          <a:xfrm>
            <a:off x="616226" y="1808231"/>
            <a:ext cx="4083618" cy="369332"/>
          </a:xfrm>
          <a:prstGeom prst="rect">
            <a:avLst/>
          </a:prstGeom>
        </p:spPr>
        <p:txBody>
          <a:bodyPr wrap="none">
            <a:spAutoFit/>
          </a:bodyPr>
          <a:lstStyle/>
          <a:p>
            <a:r>
              <a:rPr lang="en-NZ" dirty="0">
                <a:solidFill>
                  <a:srgbClr val="383838"/>
                </a:solidFill>
                <a:latin typeface="proxima-nova-1"/>
              </a:rPr>
              <a:t>Typical Size of a message? (Average, Max)</a:t>
            </a:r>
            <a:endParaRPr lang="en-NZ" dirty="0"/>
          </a:p>
        </p:txBody>
      </p:sp>
      <p:pic>
        <p:nvPicPr>
          <p:cNvPr id="4" name="Picture 3" descr="A necklace on a counter&#10;&#10;Description generated with high confidence">
            <a:extLst>
              <a:ext uri="{FF2B5EF4-FFF2-40B4-BE49-F238E27FC236}">
                <a16:creationId xmlns:a16="http://schemas.microsoft.com/office/drawing/2014/main" id="{6BCC740D-E4F4-4302-9355-8090E945F5F5}"/>
              </a:ext>
            </a:extLst>
          </p:cNvPr>
          <p:cNvPicPr>
            <a:picLocks noChangeAspect="1"/>
          </p:cNvPicPr>
          <p:nvPr/>
        </p:nvPicPr>
        <p:blipFill rotWithShape="1">
          <a:blip r:embed="rId2">
            <a:extLst>
              <a:ext uri="{28A0092B-C50C-407E-A947-70E740481C1C}">
                <a14:useLocalDpi xmlns:a14="http://schemas.microsoft.com/office/drawing/2010/main" val="0"/>
              </a:ext>
            </a:extLst>
          </a:blip>
          <a:srcRect l="7695" r="9895"/>
          <a:stretch/>
        </p:blipFill>
        <p:spPr>
          <a:xfrm>
            <a:off x="8224637" y="155762"/>
            <a:ext cx="3810000" cy="3081391"/>
          </a:xfrm>
          <a:prstGeom prst="rect">
            <a:avLst/>
          </a:prstGeom>
        </p:spPr>
      </p:pic>
      <p:sp>
        <p:nvSpPr>
          <p:cNvPr id="5" name="Rectangle 4">
            <a:extLst>
              <a:ext uri="{FF2B5EF4-FFF2-40B4-BE49-F238E27FC236}">
                <a16:creationId xmlns:a16="http://schemas.microsoft.com/office/drawing/2014/main" id="{D20629FD-D0F3-437C-8644-171A16A8DBD9}"/>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Ingestion EndPoint(s)</a:t>
            </a:r>
            <a:endParaRPr lang="en-US" sz="3137" spc="-49" dirty="0">
              <a:solidFill>
                <a:schemeClr val="bg1"/>
              </a:solidFill>
              <a:latin typeface="+mj-lt"/>
            </a:endParaRPr>
          </a:p>
        </p:txBody>
      </p:sp>
      <p:sp>
        <p:nvSpPr>
          <p:cNvPr id="6" name="Rectangle 5">
            <a:extLst>
              <a:ext uri="{FF2B5EF4-FFF2-40B4-BE49-F238E27FC236}">
                <a16:creationId xmlns:a16="http://schemas.microsoft.com/office/drawing/2014/main" id="{97BC5299-1E6A-4E80-8C8E-C06771307C0C}"/>
              </a:ext>
            </a:extLst>
          </p:cNvPr>
          <p:cNvSpPr/>
          <p:nvPr/>
        </p:nvSpPr>
        <p:spPr bwMode="auto">
          <a:xfrm>
            <a:off x="-37687" y="1696457"/>
            <a:ext cx="653913"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D192D0B8-A88E-4F80-BDA7-8C3DC723A9B5}"/>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8" name="Rectangle 7">
            <a:extLst>
              <a:ext uri="{FF2B5EF4-FFF2-40B4-BE49-F238E27FC236}">
                <a16:creationId xmlns:a16="http://schemas.microsoft.com/office/drawing/2014/main" id="{FD144FA5-4EFB-49FA-A306-0A67784C5286}"/>
              </a:ext>
            </a:extLst>
          </p:cNvPr>
          <p:cNvSpPr/>
          <p:nvPr/>
        </p:nvSpPr>
        <p:spPr>
          <a:xfrm>
            <a:off x="616226" y="2372844"/>
            <a:ext cx="2941511" cy="369332"/>
          </a:xfrm>
          <a:prstGeom prst="rect">
            <a:avLst/>
          </a:prstGeom>
        </p:spPr>
        <p:txBody>
          <a:bodyPr wrap="none">
            <a:spAutoFit/>
          </a:bodyPr>
          <a:lstStyle/>
          <a:p>
            <a:r>
              <a:rPr lang="en-NZ" dirty="0">
                <a:solidFill>
                  <a:srgbClr val="383838"/>
                </a:solidFill>
                <a:latin typeface="proxima-nova-1"/>
              </a:rPr>
              <a:t>Who will send the messages?</a:t>
            </a:r>
            <a:endParaRPr lang="en-NZ" dirty="0"/>
          </a:p>
        </p:txBody>
      </p:sp>
      <p:pic>
        <p:nvPicPr>
          <p:cNvPr id="9" name="Picture 8" descr="A close up of a logo&#10;&#10;Description generated with high confidence">
            <a:extLst>
              <a:ext uri="{FF2B5EF4-FFF2-40B4-BE49-F238E27FC236}">
                <a16:creationId xmlns:a16="http://schemas.microsoft.com/office/drawing/2014/main" id="{2ED36D7A-D156-4EA8-B281-280495756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233" y="4236327"/>
            <a:ext cx="4083619" cy="1290089"/>
          </a:xfrm>
          <a:prstGeom prst="rect">
            <a:avLst/>
          </a:prstGeom>
        </p:spPr>
      </p:pic>
      <p:sp>
        <p:nvSpPr>
          <p:cNvPr id="10" name="Rectangle 9">
            <a:extLst>
              <a:ext uri="{FF2B5EF4-FFF2-40B4-BE49-F238E27FC236}">
                <a16:creationId xmlns:a16="http://schemas.microsoft.com/office/drawing/2014/main" id="{2077C22C-EC61-425A-A82C-E97CFB6373CD}"/>
              </a:ext>
            </a:extLst>
          </p:cNvPr>
          <p:cNvSpPr/>
          <p:nvPr/>
        </p:nvSpPr>
        <p:spPr>
          <a:xfrm>
            <a:off x="1121562" y="6027905"/>
            <a:ext cx="7934960" cy="369332"/>
          </a:xfrm>
          <a:prstGeom prst="rect">
            <a:avLst/>
          </a:prstGeom>
        </p:spPr>
        <p:txBody>
          <a:bodyPr wrap="square">
            <a:spAutoFit/>
          </a:bodyPr>
          <a:lstStyle/>
          <a:p>
            <a:r>
              <a:rPr lang="en-NZ" b="1" dirty="0">
                <a:solidFill>
                  <a:srgbClr val="383838"/>
                </a:solidFill>
                <a:latin typeface="proxima-nova-1"/>
              </a:rPr>
              <a:t>Continuous </a:t>
            </a:r>
            <a:r>
              <a:rPr lang="en-NZ" dirty="0">
                <a:solidFill>
                  <a:srgbClr val="383838"/>
                </a:solidFill>
                <a:latin typeface="proxima-nova-1"/>
              </a:rPr>
              <a:t>streams of data and reach the </a:t>
            </a:r>
            <a:r>
              <a:rPr lang="en-NZ" b="1" dirty="0">
                <a:solidFill>
                  <a:srgbClr val="383838"/>
                </a:solidFill>
                <a:latin typeface="proxima-nova-1"/>
              </a:rPr>
              <a:t>throttle</a:t>
            </a:r>
            <a:r>
              <a:rPr lang="en-NZ" dirty="0">
                <a:solidFill>
                  <a:srgbClr val="383838"/>
                </a:solidFill>
                <a:latin typeface="proxima-nova-1"/>
              </a:rPr>
              <a:t> of a provider service quickly</a:t>
            </a:r>
            <a:endParaRPr lang="en-NZ" dirty="0"/>
          </a:p>
        </p:txBody>
      </p:sp>
      <p:sp>
        <p:nvSpPr>
          <p:cNvPr id="11" name="Rectangle 10">
            <a:extLst>
              <a:ext uri="{FF2B5EF4-FFF2-40B4-BE49-F238E27FC236}">
                <a16:creationId xmlns:a16="http://schemas.microsoft.com/office/drawing/2014/main" id="{A3573055-D356-4BE5-889D-9E71BA28589D}"/>
              </a:ext>
            </a:extLst>
          </p:cNvPr>
          <p:cNvSpPr/>
          <p:nvPr/>
        </p:nvSpPr>
        <p:spPr>
          <a:xfrm>
            <a:off x="54440" y="1025583"/>
            <a:ext cx="6674353" cy="369332"/>
          </a:xfrm>
          <a:prstGeom prst="rect">
            <a:avLst/>
          </a:prstGeom>
        </p:spPr>
        <p:txBody>
          <a:bodyPr wrap="square">
            <a:spAutoFit/>
          </a:bodyPr>
          <a:lstStyle/>
          <a:p>
            <a:r>
              <a:rPr lang="en-NZ" dirty="0">
                <a:solidFill>
                  <a:srgbClr val="383838"/>
                </a:solidFill>
                <a:latin typeface="proxima-nova-1"/>
              </a:rPr>
              <a:t>Understand how </a:t>
            </a:r>
            <a:r>
              <a:rPr lang="en-NZ" b="1" dirty="0">
                <a:solidFill>
                  <a:srgbClr val="383838"/>
                </a:solidFill>
                <a:latin typeface="proxima-nova-1"/>
              </a:rPr>
              <a:t>public</a:t>
            </a:r>
            <a:r>
              <a:rPr lang="en-NZ" dirty="0">
                <a:solidFill>
                  <a:srgbClr val="383838"/>
                </a:solidFill>
                <a:latin typeface="proxima-nova-1"/>
              </a:rPr>
              <a:t> and </a:t>
            </a:r>
            <a:r>
              <a:rPr lang="en-NZ" b="1" dirty="0">
                <a:solidFill>
                  <a:srgbClr val="383838"/>
                </a:solidFill>
                <a:latin typeface="proxima-nova-1"/>
              </a:rPr>
              <a:t>internal</a:t>
            </a:r>
            <a:r>
              <a:rPr lang="en-NZ" dirty="0">
                <a:solidFill>
                  <a:srgbClr val="383838"/>
                </a:solidFill>
                <a:latin typeface="proxima-nova-1"/>
              </a:rPr>
              <a:t> </a:t>
            </a:r>
            <a:r>
              <a:rPr lang="en-NZ" b="1" dirty="0">
                <a:solidFill>
                  <a:srgbClr val="383838"/>
                </a:solidFill>
                <a:latin typeface="proxima-nova-1"/>
              </a:rPr>
              <a:t>endpoints</a:t>
            </a:r>
            <a:r>
              <a:rPr lang="en-NZ" dirty="0">
                <a:solidFill>
                  <a:srgbClr val="383838"/>
                </a:solidFill>
                <a:latin typeface="proxima-nova-1"/>
              </a:rPr>
              <a:t> will handle requests.</a:t>
            </a:r>
            <a:endParaRPr lang="en-NZ" dirty="0"/>
          </a:p>
        </p:txBody>
      </p:sp>
    </p:spTree>
    <p:extLst>
      <p:ext uri="{BB962C8B-B14F-4D97-AF65-F5344CB8AC3E}">
        <p14:creationId xmlns:p14="http://schemas.microsoft.com/office/powerpoint/2010/main" val="2165094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78DA-02E8-4358-8DA1-FB1BAADA2468}"/>
              </a:ext>
            </a:extLst>
          </p:cNvPr>
          <p:cNvSpPr>
            <a:spLocks noGrp="1"/>
          </p:cNvSpPr>
          <p:nvPr>
            <p:ph type="title"/>
          </p:nvPr>
        </p:nvSpPr>
        <p:spPr/>
        <p:txBody>
          <a:bodyPr/>
          <a:lstStyle/>
          <a:p>
            <a:r>
              <a:rPr lang="en-NZ" dirty="0"/>
              <a:t>Agenda</a:t>
            </a:r>
          </a:p>
        </p:txBody>
      </p:sp>
      <p:sp>
        <p:nvSpPr>
          <p:cNvPr id="3" name="Content Placeholder 2">
            <a:extLst>
              <a:ext uri="{FF2B5EF4-FFF2-40B4-BE49-F238E27FC236}">
                <a16:creationId xmlns:a16="http://schemas.microsoft.com/office/drawing/2014/main" id="{C1F4D4B5-9EAC-4BA2-9DBE-46D2362A77BC}"/>
              </a:ext>
            </a:extLst>
          </p:cNvPr>
          <p:cNvSpPr>
            <a:spLocks noGrp="1"/>
          </p:cNvSpPr>
          <p:nvPr>
            <p:ph sz="half" idx="1"/>
          </p:nvPr>
        </p:nvSpPr>
        <p:spPr>
          <a:xfrm>
            <a:off x="838200" y="1470581"/>
            <a:ext cx="4497371" cy="3478491"/>
          </a:xfrm>
        </p:spPr>
        <p:txBody>
          <a:bodyPr/>
          <a:lstStyle/>
          <a:p>
            <a:pPr marL="0" indent="0">
              <a:buNone/>
            </a:pPr>
            <a:endParaRPr lang="en-NZ" dirty="0"/>
          </a:p>
          <a:p>
            <a:r>
              <a:rPr lang="en-NZ" dirty="0"/>
              <a:t>Serverless</a:t>
            </a:r>
          </a:p>
          <a:p>
            <a:r>
              <a:rPr lang="en-NZ" dirty="0"/>
              <a:t>(DR/HA) Does it matter?</a:t>
            </a:r>
          </a:p>
          <a:p>
            <a:r>
              <a:rPr lang="en-NZ" dirty="0"/>
              <a:t>Serverless planning</a:t>
            </a:r>
          </a:p>
          <a:p>
            <a:r>
              <a:rPr lang="en-NZ" dirty="0"/>
              <a:t>Services selection</a:t>
            </a:r>
          </a:p>
          <a:p>
            <a:pPr marL="0" indent="0">
              <a:buNone/>
            </a:pPr>
            <a:endParaRPr lang="en-NZ" dirty="0"/>
          </a:p>
          <a:p>
            <a:pPr marL="0" indent="0">
              <a:buNone/>
            </a:pPr>
            <a:endParaRPr lang="en-NZ" dirty="0"/>
          </a:p>
          <a:p>
            <a:pPr marL="0" indent="0">
              <a:buNone/>
            </a:pPr>
            <a:endParaRPr lang="en-NZ" dirty="0"/>
          </a:p>
          <a:p>
            <a:pPr marL="0" indent="0">
              <a:buNone/>
            </a:pPr>
            <a:endParaRPr lang="en-NZ" dirty="0"/>
          </a:p>
        </p:txBody>
      </p:sp>
      <p:pic>
        <p:nvPicPr>
          <p:cNvPr id="2070" name="Picture 22" descr="Image result for 15 mins png">
            <a:extLst>
              <a:ext uri="{FF2B5EF4-FFF2-40B4-BE49-F238E27FC236}">
                <a16:creationId xmlns:a16="http://schemas.microsoft.com/office/drawing/2014/main" id="{7604E7A8-058F-4CA8-A8F4-0BFB988C7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152" y="1690688"/>
            <a:ext cx="5276420" cy="2343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18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A86B82-B573-4CA1-AF78-4D44BE9F6B6B}"/>
              </a:ext>
            </a:extLst>
          </p:cNvPr>
          <p:cNvSpPr/>
          <p:nvPr/>
        </p:nvSpPr>
        <p:spPr>
          <a:xfrm>
            <a:off x="616226" y="1808231"/>
            <a:ext cx="4083618" cy="369332"/>
          </a:xfrm>
          <a:prstGeom prst="rect">
            <a:avLst/>
          </a:prstGeom>
        </p:spPr>
        <p:txBody>
          <a:bodyPr wrap="none">
            <a:spAutoFit/>
          </a:bodyPr>
          <a:lstStyle/>
          <a:p>
            <a:r>
              <a:rPr lang="en-NZ" dirty="0">
                <a:solidFill>
                  <a:srgbClr val="383838"/>
                </a:solidFill>
                <a:latin typeface="proxima-nova-1"/>
              </a:rPr>
              <a:t>Typical Size of a message? (Average, Max)</a:t>
            </a:r>
            <a:endParaRPr lang="en-NZ" dirty="0"/>
          </a:p>
        </p:txBody>
      </p:sp>
      <p:pic>
        <p:nvPicPr>
          <p:cNvPr id="4" name="Picture 3" descr="A necklace on a counter&#10;&#10;Description generated with high confidence">
            <a:extLst>
              <a:ext uri="{FF2B5EF4-FFF2-40B4-BE49-F238E27FC236}">
                <a16:creationId xmlns:a16="http://schemas.microsoft.com/office/drawing/2014/main" id="{A9433944-6056-4604-9F3D-2FB33D0CC1DD}"/>
              </a:ext>
            </a:extLst>
          </p:cNvPr>
          <p:cNvPicPr>
            <a:picLocks noChangeAspect="1"/>
          </p:cNvPicPr>
          <p:nvPr/>
        </p:nvPicPr>
        <p:blipFill rotWithShape="1">
          <a:blip r:embed="rId2">
            <a:extLst>
              <a:ext uri="{28A0092B-C50C-407E-A947-70E740481C1C}">
                <a14:useLocalDpi xmlns:a14="http://schemas.microsoft.com/office/drawing/2010/main" val="0"/>
              </a:ext>
            </a:extLst>
          </a:blip>
          <a:srcRect l="7695" r="9895"/>
          <a:stretch/>
        </p:blipFill>
        <p:spPr>
          <a:xfrm>
            <a:off x="8224637" y="155762"/>
            <a:ext cx="3810000" cy="3081391"/>
          </a:xfrm>
          <a:prstGeom prst="rect">
            <a:avLst/>
          </a:prstGeom>
        </p:spPr>
      </p:pic>
      <p:sp>
        <p:nvSpPr>
          <p:cNvPr id="5" name="Rectangle 4">
            <a:extLst>
              <a:ext uri="{FF2B5EF4-FFF2-40B4-BE49-F238E27FC236}">
                <a16:creationId xmlns:a16="http://schemas.microsoft.com/office/drawing/2014/main" id="{84B96627-9EFD-4676-A21A-2657941AF3E1}"/>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Ingestion EndPoint(s)</a:t>
            </a:r>
            <a:endParaRPr lang="en-US" sz="3137" spc="-49" dirty="0">
              <a:solidFill>
                <a:schemeClr val="bg1"/>
              </a:solidFill>
              <a:latin typeface="+mj-lt"/>
            </a:endParaRPr>
          </a:p>
        </p:txBody>
      </p:sp>
      <p:sp>
        <p:nvSpPr>
          <p:cNvPr id="6" name="Rectangle 5">
            <a:extLst>
              <a:ext uri="{FF2B5EF4-FFF2-40B4-BE49-F238E27FC236}">
                <a16:creationId xmlns:a16="http://schemas.microsoft.com/office/drawing/2014/main" id="{1012D40F-2337-4876-A75D-CAD43090EAE8}"/>
              </a:ext>
            </a:extLst>
          </p:cNvPr>
          <p:cNvSpPr/>
          <p:nvPr/>
        </p:nvSpPr>
        <p:spPr bwMode="auto">
          <a:xfrm>
            <a:off x="-37687" y="1696457"/>
            <a:ext cx="653913"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72A8AA9F-D4FA-45DB-B990-2CC67FCB8129}"/>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8" name="Rectangle 7">
            <a:extLst>
              <a:ext uri="{FF2B5EF4-FFF2-40B4-BE49-F238E27FC236}">
                <a16:creationId xmlns:a16="http://schemas.microsoft.com/office/drawing/2014/main" id="{CFE3C51C-1DD8-4F86-9BCB-3C009E9979FD}"/>
              </a:ext>
            </a:extLst>
          </p:cNvPr>
          <p:cNvSpPr/>
          <p:nvPr/>
        </p:nvSpPr>
        <p:spPr>
          <a:xfrm>
            <a:off x="616226" y="2372844"/>
            <a:ext cx="2941511" cy="369332"/>
          </a:xfrm>
          <a:prstGeom prst="rect">
            <a:avLst/>
          </a:prstGeom>
        </p:spPr>
        <p:txBody>
          <a:bodyPr wrap="none">
            <a:spAutoFit/>
          </a:bodyPr>
          <a:lstStyle/>
          <a:p>
            <a:r>
              <a:rPr lang="en-NZ" dirty="0">
                <a:solidFill>
                  <a:srgbClr val="383838"/>
                </a:solidFill>
                <a:latin typeface="proxima-nova-1"/>
              </a:rPr>
              <a:t>Who will send the messages?</a:t>
            </a:r>
            <a:endParaRPr lang="en-NZ" dirty="0"/>
          </a:p>
        </p:txBody>
      </p:sp>
      <p:sp>
        <p:nvSpPr>
          <p:cNvPr id="9" name="Rectangle 8">
            <a:extLst>
              <a:ext uri="{FF2B5EF4-FFF2-40B4-BE49-F238E27FC236}">
                <a16:creationId xmlns:a16="http://schemas.microsoft.com/office/drawing/2014/main" id="{91DDB0DA-3623-4D5D-B4CE-6B8A8559EB86}"/>
              </a:ext>
            </a:extLst>
          </p:cNvPr>
          <p:cNvSpPr/>
          <p:nvPr/>
        </p:nvSpPr>
        <p:spPr bwMode="auto">
          <a:xfrm>
            <a:off x="-40996" y="29156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#3</a:t>
            </a:r>
            <a:endParaRPr lang="en-US" sz="3137" spc="-49" dirty="0">
              <a:solidFill>
                <a:schemeClr val="bg1"/>
              </a:solidFill>
              <a:latin typeface="+mj-lt"/>
            </a:endParaRPr>
          </a:p>
        </p:txBody>
      </p:sp>
      <p:sp>
        <p:nvSpPr>
          <p:cNvPr id="10" name="Rectangle 9">
            <a:extLst>
              <a:ext uri="{FF2B5EF4-FFF2-40B4-BE49-F238E27FC236}">
                <a16:creationId xmlns:a16="http://schemas.microsoft.com/office/drawing/2014/main" id="{D8242E20-D95F-4CC6-BED7-03096538C060}"/>
              </a:ext>
            </a:extLst>
          </p:cNvPr>
          <p:cNvSpPr/>
          <p:nvPr/>
        </p:nvSpPr>
        <p:spPr>
          <a:xfrm>
            <a:off x="623589" y="2944393"/>
            <a:ext cx="4568751" cy="369332"/>
          </a:xfrm>
          <a:prstGeom prst="rect">
            <a:avLst/>
          </a:prstGeom>
        </p:spPr>
        <p:txBody>
          <a:bodyPr wrap="none">
            <a:spAutoFit/>
          </a:bodyPr>
          <a:lstStyle/>
          <a:p>
            <a:r>
              <a:rPr lang="en-NZ" dirty="0">
                <a:solidFill>
                  <a:srgbClr val="383838"/>
                </a:solidFill>
                <a:latin typeface="proxima-nova-1"/>
              </a:rPr>
              <a:t>What message format(s) are we dealing with?</a:t>
            </a:r>
            <a:endParaRPr lang="en-NZ" dirty="0"/>
          </a:p>
        </p:txBody>
      </p:sp>
      <p:pic>
        <p:nvPicPr>
          <p:cNvPr id="11" name="Picture 2" descr="Image result for CSV, JSON, AVRO">
            <a:extLst>
              <a:ext uri="{FF2B5EF4-FFF2-40B4-BE49-F238E27FC236}">
                <a16:creationId xmlns:a16="http://schemas.microsoft.com/office/drawing/2014/main" id="{3C1BD43C-C351-413F-8B86-EED59C778B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01" t="74763" r="70376" b="7489"/>
          <a:stretch/>
        </p:blipFill>
        <p:spPr bwMode="auto">
          <a:xfrm>
            <a:off x="6229890" y="4455463"/>
            <a:ext cx="997805" cy="1182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CSV, JSON, AVRO">
            <a:extLst>
              <a:ext uri="{FF2B5EF4-FFF2-40B4-BE49-F238E27FC236}">
                <a16:creationId xmlns:a16="http://schemas.microsoft.com/office/drawing/2014/main" id="{5C0304EC-D570-4174-A9E9-23784E50BF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34" t="2995" r="71187" b="80533"/>
          <a:stretch/>
        </p:blipFill>
        <p:spPr bwMode="auto">
          <a:xfrm>
            <a:off x="3755043" y="4468721"/>
            <a:ext cx="1158409" cy="1097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CSV, JSON, AVRO">
            <a:extLst>
              <a:ext uri="{FF2B5EF4-FFF2-40B4-BE49-F238E27FC236}">
                <a16:creationId xmlns:a16="http://schemas.microsoft.com/office/drawing/2014/main" id="{0928062F-BC1A-47C5-BB21-093CE66A09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35" t="19468" r="71214" b="61730"/>
          <a:stretch/>
        </p:blipFill>
        <p:spPr bwMode="auto">
          <a:xfrm>
            <a:off x="4866495" y="4420356"/>
            <a:ext cx="1155058" cy="1252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00A09D4-C67B-43F0-934A-5433D1FB3FE3}"/>
              </a:ext>
            </a:extLst>
          </p:cNvPr>
          <p:cNvSpPr/>
          <p:nvPr/>
        </p:nvSpPr>
        <p:spPr>
          <a:xfrm>
            <a:off x="54440" y="1025583"/>
            <a:ext cx="6674353" cy="369332"/>
          </a:xfrm>
          <a:prstGeom prst="rect">
            <a:avLst/>
          </a:prstGeom>
        </p:spPr>
        <p:txBody>
          <a:bodyPr wrap="square">
            <a:spAutoFit/>
          </a:bodyPr>
          <a:lstStyle/>
          <a:p>
            <a:r>
              <a:rPr lang="en-NZ" dirty="0">
                <a:solidFill>
                  <a:srgbClr val="383838"/>
                </a:solidFill>
                <a:latin typeface="proxima-nova-1"/>
              </a:rPr>
              <a:t>Understand how </a:t>
            </a:r>
            <a:r>
              <a:rPr lang="en-NZ" b="1" dirty="0">
                <a:solidFill>
                  <a:srgbClr val="383838"/>
                </a:solidFill>
                <a:latin typeface="proxima-nova-1"/>
              </a:rPr>
              <a:t>public</a:t>
            </a:r>
            <a:r>
              <a:rPr lang="en-NZ" dirty="0">
                <a:solidFill>
                  <a:srgbClr val="383838"/>
                </a:solidFill>
                <a:latin typeface="proxima-nova-1"/>
              </a:rPr>
              <a:t> and </a:t>
            </a:r>
            <a:r>
              <a:rPr lang="en-NZ" b="1" dirty="0">
                <a:solidFill>
                  <a:srgbClr val="383838"/>
                </a:solidFill>
                <a:latin typeface="proxima-nova-1"/>
              </a:rPr>
              <a:t>internal</a:t>
            </a:r>
            <a:r>
              <a:rPr lang="en-NZ" dirty="0">
                <a:solidFill>
                  <a:srgbClr val="383838"/>
                </a:solidFill>
                <a:latin typeface="proxima-nova-1"/>
              </a:rPr>
              <a:t> </a:t>
            </a:r>
            <a:r>
              <a:rPr lang="en-NZ" b="1" dirty="0">
                <a:solidFill>
                  <a:srgbClr val="383838"/>
                </a:solidFill>
                <a:latin typeface="proxima-nova-1"/>
              </a:rPr>
              <a:t>endpoints</a:t>
            </a:r>
            <a:r>
              <a:rPr lang="en-NZ" dirty="0">
                <a:solidFill>
                  <a:srgbClr val="383838"/>
                </a:solidFill>
                <a:latin typeface="proxima-nova-1"/>
              </a:rPr>
              <a:t> will handle requests.</a:t>
            </a:r>
            <a:endParaRPr lang="en-NZ" dirty="0"/>
          </a:p>
        </p:txBody>
      </p:sp>
    </p:spTree>
    <p:extLst>
      <p:ext uri="{BB962C8B-B14F-4D97-AF65-F5344CB8AC3E}">
        <p14:creationId xmlns:p14="http://schemas.microsoft.com/office/powerpoint/2010/main" val="286497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ppt_x"/>
                                          </p:val>
                                        </p:tav>
                                        <p:tav tm="100000">
                                          <p:val>
                                            <p:strVal val="#ppt_x"/>
                                          </p:val>
                                        </p:tav>
                                      </p:tavLst>
                                    </p:anim>
                                    <p:anim calcmode="lin" valueType="num">
                                      <p:cBhvr additive="base">
                                        <p:cTn id="8" dur="25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ppt_x"/>
                                          </p:val>
                                        </p:tav>
                                        <p:tav tm="100000">
                                          <p:val>
                                            <p:strVal val="#ppt_x"/>
                                          </p:val>
                                        </p:tav>
                                      </p:tavLst>
                                    </p:anim>
                                    <p:anim calcmode="lin" valueType="num">
                                      <p:cBhvr additive="base">
                                        <p:cTn id="13" dur="25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ppt_x"/>
                                          </p:val>
                                        </p:tav>
                                        <p:tav tm="100000">
                                          <p:val>
                                            <p:strVal val="#ppt_x"/>
                                          </p:val>
                                        </p:tav>
                                      </p:tavLst>
                                    </p:anim>
                                    <p:anim calcmode="lin" valueType="num">
                                      <p:cBhvr additive="base">
                                        <p:cTn id="1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545ED9-375B-4D80-8957-811CAE8E5650}"/>
              </a:ext>
            </a:extLst>
          </p:cNvPr>
          <p:cNvSpPr/>
          <p:nvPr/>
        </p:nvSpPr>
        <p:spPr>
          <a:xfrm>
            <a:off x="616226" y="1808231"/>
            <a:ext cx="4083618" cy="369332"/>
          </a:xfrm>
          <a:prstGeom prst="rect">
            <a:avLst/>
          </a:prstGeom>
        </p:spPr>
        <p:txBody>
          <a:bodyPr wrap="none">
            <a:spAutoFit/>
          </a:bodyPr>
          <a:lstStyle/>
          <a:p>
            <a:r>
              <a:rPr lang="en-NZ" dirty="0">
                <a:solidFill>
                  <a:srgbClr val="383838"/>
                </a:solidFill>
                <a:latin typeface="proxima-nova-1"/>
              </a:rPr>
              <a:t>Typical Size of a message? (Average, Max)</a:t>
            </a:r>
            <a:endParaRPr lang="en-NZ" dirty="0"/>
          </a:p>
        </p:txBody>
      </p:sp>
      <p:pic>
        <p:nvPicPr>
          <p:cNvPr id="4" name="Picture 3" descr="A necklace on a counter&#10;&#10;Description generated with high confidence">
            <a:extLst>
              <a:ext uri="{FF2B5EF4-FFF2-40B4-BE49-F238E27FC236}">
                <a16:creationId xmlns:a16="http://schemas.microsoft.com/office/drawing/2014/main" id="{E78C7B5D-9E07-47AD-993F-C75D7AD009D2}"/>
              </a:ext>
            </a:extLst>
          </p:cNvPr>
          <p:cNvPicPr>
            <a:picLocks noChangeAspect="1"/>
          </p:cNvPicPr>
          <p:nvPr/>
        </p:nvPicPr>
        <p:blipFill rotWithShape="1">
          <a:blip r:embed="rId2">
            <a:extLst>
              <a:ext uri="{28A0092B-C50C-407E-A947-70E740481C1C}">
                <a14:useLocalDpi xmlns:a14="http://schemas.microsoft.com/office/drawing/2010/main" val="0"/>
              </a:ext>
            </a:extLst>
          </a:blip>
          <a:srcRect l="7695" r="9895"/>
          <a:stretch/>
        </p:blipFill>
        <p:spPr>
          <a:xfrm>
            <a:off x="8224637" y="155762"/>
            <a:ext cx="3810000" cy="3081391"/>
          </a:xfrm>
          <a:prstGeom prst="rect">
            <a:avLst/>
          </a:prstGeom>
        </p:spPr>
      </p:pic>
      <p:sp>
        <p:nvSpPr>
          <p:cNvPr id="5" name="Rectangle 4">
            <a:extLst>
              <a:ext uri="{FF2B5EF4-FFF2-40B4-BE49-F238E27FC236}">
                <a16:creationId xmlns:a16="http://schemas.microsoft.com/office/drawing/2014/main" id="{DDB78100-0176-41FB-9B50-005CF1DDD92E}"/>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Ingestion EndPoint(s)</a:t>
            </a:r>
            <a:endParaRPr lang="en-US" sz="3137" spc="-49" dirty="0">
              <a:solidFill>
                <a:schemeClr val="bg1"/>
              </a:solidFill>
              <a:latin typeface="+mj-lt"/>
            </a:endParaRPr>
          </a:p>
        </p:txBody>
      </p:sp>
      <p:sp>
        <p:nvSpPr>
          <p:cNvPr id="6" name="Rectangle 5">
            <a:extLst>
              <a:ext uri="{FF2B5EF4-FFF2-40B4-BE49-F238E27FC236}">
                <a16:creationId xmlns:a16="http://schemas.microsoft.com/office/drawing/2014/main" id="{F26544E9-A8AA-47F1-81C8-E842DB9B7381}"/>
              </a:ext>
            </a:extLst>
          </p:cNvPr>
          <p:cNvSpPr/>
          <p:nvPr/>
        </p:nvSpPr>
        <p:spPr bwMode="auto">
          <a:xfrm>
            <a:off x="-37687" y="1696457"/>
            <a:ext cx="653913"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B46A440C-7838-4286-BA29-C251618E45D6}"/>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8" name="Rectangle 7">
            <a:extLst>
              <a:ext uri="{FF2B5EF4-FFF2-40B4-BE49-F238E27FC236}">
                <a16:creationId xmlns:a16="http://schemas.microsoft.com/office/drawing/2014/main" id="{8BA66380-E7AF-4D0A-95F4-501FA29FCC1C}"/>
              </a:ext>
            </a:extLst>
          </p:cNvPr>
          <p:cNvSpPr/>
          <p:nvPr/>
        </p:nvSpPr>
        <p:spPr>
          <a:xfrm>
            <a:off x="616226" y="2372844"/>
            <a:ext cx="2941511" cy="369332"/>
          </a:xfrm>
          <a:prstGeom prst="rect">
            <a:avLst/>
          </a:prstGeom>
        </p:spPr>
        <p:txBody>
          <a:bodyPr wrap="none">
            <a:spAutoFit/>
          </a:bodyPr>
          <a:lstStyle/>
          <a:p>
            <a:r>
              <a:rPr lang="en-NZ" dirty="0">
                <a:solidFill>
                  <a:srgbClr val="383838"/>
                </a:solidFill>
                <a:latin typeface="proxima-nova-1"/>
              </a:rPr>
              <a:t>Who will send the messages?</a:t>
            </a:r>
            <a:endParaRPr lang="en-NZ" dirty="0"/>
          </a:p>
        </p:txBody>
      </p:sp>
      <p:sp>
        <p:nvSpPr>
          <p:cNvPr id="9" name="Rectangle 8">
            <a:extLst>
              <a:ext uri="{FF2B5EF4-FFF2-40B4-BE49-F238E27FC236}">
                <a16:creationId xmlns:a16="http://schemas.microsoft.com/office/drawing/2014/main" id="{5041A1E7-9396-48B9-AD94-59E1A0EEE6EE}"/>
              </a:ext>
            </a:extLst>
          </p:cNvPr>
          <p:cNvSpPr/>
          <p:nvPr/>
        </p:nvSpPr>
        <p:spPr bwMode="auto">
          <a:xfrm>
            <a:off x="-40996" y="29156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#3</a:t>
            </a:r>
            <a:endParaRPr lang="en-US" sz="3137" spc="-49" dirty="0">
              <a:solidFill>
                <a:schemeClr val="bg1"/>
              </a:solidFill>
              <a:latin typeface="+mj-lt"/>
            </a:endParaRPr>
          </a:p>
        </p:txBody>
      </p:sp>
      <p:sp>
        <p:nvSpPr>
          <p:cNvPr id="10" name="Rectangle 9">
            <a:extLst>
              <a:ext uri="{FF2B5EF4-FFF2-40B4-BE49-F238E27FC236}">
                <a16:creationId xmlns:a16="http://schemas.microsoft.com/office/drawing/2014/main" id="{3064D635-35D2-4F6E-BADF-E16AA3F16217}"/>
              </a:ext>
            </a:extLst>
          </p:cNvPr>
          <p:cNvSpPr/>
          <p:nvPr/>
        </p:nvSpPr>
        <p:spPr>
          <a:xfrm>
            <a:off x="623589" y="2944393"/>
            <a:ext cx="4552144" cy="369332"/>
          </a:xfrm>
          <a:prstGeom prst="rect">
            <a:avLst/>
          </a:prstGeom>
        </p:spPr>
        <p:txBody>
          <a:bodyPr wrap="none">
            <a:spAutoFit/>
          </a:bodyPr>
          <a:lstStyle/>
          <a:p>
            <a:r>
              <a:rPr lang="en-NZ" dirty="0">
                <a:solidFill>
                  <a:srgbClr val="383838"/>
                </a:solidFill>
                <a:latin typeface="proxima-nova-1"/>
              </a:rPr>
              <a:t>What message format(s) are you dealing with?</a:t>
            </a:r>
            <a:endParaRPr lang="en-NZ" dirty="0"/>
          </a:p>
        </p:txBody>
      </p:sp>
      <p:pic>
        <p:nvPicPr>
          <p:cNvPr id="11" name="Picture 11" descr="Related image">
            <a:extLst>
              <a:ext uri="{FF2B5EF4-FFF2-40B4-BE49-F238E27FC236}">
                <a16:creationId xmlns:a16="http://schemas.microsoft.com/office/drawing/2014/main" id="{20EAC964-87EB-40B1-9A06-1C536DF0B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11" r="15251"/>
          <a:stretch/>
        </p:blipFill>
        <p:spPr bwMode="auto">
          <a:xfrm>
            <a:off x="3629296" y="4030349"/>
            <a:ext cx="1244368" cy="9644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lated image">
            <a:extLst>
              <a:ext uri="{FF2B5EF4-FFF2-40B4-BE49-F238E27FC236}">
                <a16:creationId xmlns:a16="http://schemas.microsoft.com/office/drawing/2014/main" id="{BCBFBA6B-9545-465D-8ED5-A5E9A98B0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3027" y="5370586"/>
            <a:ext cx="1070547" cy="10705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binary gif">
            <a:extLst>
              <a:ext uri="{FF2B5EF4-FFF2-40B4-BE49-F238E27FC236}">
                <a16:creationId xmlns:a16="http://schemas.microsoft.com/office/drawing/2014/main" id="{06E9939E-FCAC-4787-97D7-D31A095492F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331352" y="3859785"/>
            <a:ext cx="940282" cy="9402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CSV, JSON, AVRO">
            <a:extLst>
              <a:ext uri="{FF2B5EF4-FFF2-40B4-BE49-F238E27FC236}">
                <a16:creationId xmlns:a16="http://schemas.microsoft.com/office/drawing/2014/main" id="{49EADBBC-7007-4318-AB8C-EB876CFE41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201" t="74763" r="70376" b="7489"/>
          <a:stretch/>
        </p:blipFill>
        <p:spPr bwMode="auto">
          <a:xfrm>
            <a:off x="8945684" y="5405693"/>
            <a:ext cx="997805" cy="1182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CSV, JSON, AVRO">
            <a:extLst>
              <a:ext uri="{FF2B5EF4-FFF2-40B4-BE49-F238E27FC236}">
                <a16:creationId xmlns:a16="http://schemas.microsoft.com/office/drawing/2014/main" id="{FF64A067-1674-4696-99C1-EB2D84D5F5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34" t="2995" r="71187" b="80533"/>
          <a:stretch/>
        </p:blipFill>
        <p:spPr bwMode="auto">
          <a:xfrm>
            <a:off x="6470837" y="5418951"/>
            <a:ext cx="1158409" cy="1097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CSV, JSON, AVRO">
            <a:extLst>
              <a:ext uri="{FF2B5EF4-FFF2-40B4-BE49-F238E27FC236}">
                <a16:creationId xmlns:a16="http://schemas.microsoft.com/office/drawing/2014/main" id="{749ABD40-D8DC-470F-81E9-33AEE9EAA1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35" t="19468" r="71214" b="61730"/>
          <a:stretch/>
        </p:blipFill>
        <p:spPr bwMode="auto">
          <a:xfrm>
            <a:off x="7582289" y="5370586"/>
            <a:ext cx="1155058" cy="12528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right arrow gif">
            <a:extLst>
              <a:ext uri="{FF2B5EF4-FFF2-40B4-BE49-F238E27FC236}">
                <a16:creationId xmlns:a16="http://schemas.microsoft.com/office/drawing/2014/main" id="{47AD1610-ADB9-4081-AF3B-EE3F792F747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620608" y="4183198"/>
            <a:ext cx="1244369" cy="4950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right arrow gif">
            <a:extLst>
              <a:ext uri="{FF2B5EF4-FFF2-40B4-BE49-F238E27FC236}">
                <a16:creationId xmlns:a16="http://schemas.microsoft.com/office/drawing/2014/main" id="{7F494D88-F5A0-4581-BBAE-30DC152AC35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226468" y="5706678"/>
            <a:ext cx="1244369" cy="49507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2332D3D-99DC-4CE0-A7FE-6F208B758502}"/>
              </a:ext>
            </a:extLst>
          </p:cNvPr>
          <p:cNvSpPr/>
          <p:nvPr/>
        </p:nvSpPr>
        <p:spPr>
          <a:xfrm>
            <a:off x="1682366" y="4282027"/>
            <a:ext cx="1709250" cy="400110"/>
          </a:xfrm>
          <a:prstGeom prst="rect">
            <a:avLst/>
          </a:prstGeom>
        </p:spPr>
        <p:txBody>
          <a:bodyPr wrap="none">
            <a:spAutoFit/>
          </a:bodyPr>
          <a:lstStyle/>
          <a:p>
            <a:r>
              <a:rPr lang="en-NZ" sz="2000" dirty="0">
                <a:solidFill>
                  <a:srgbClr val="383838"/>
                </a:solidFill>
                <a:latin typeface="proxima-nova-1"/>
              </a:rPr>
              <a:t>Azure IoT Hub </a:t>
            </a:r>
            <a:endParaRPr lang="en-NZ" sz="2000" dirty="0"/>
          </a:p>
        </p:txBody>
      </p:sp>
      <p:sp>
        <p:nvSpPr>
          <p:cNvPr id="20" name="Rectangle 19">
            <a:extLst>
              <a:ext uri="{FF2B5EF4-FFF2-40B4-BE49-F238E27FC236}">
                <a16:creationId xmlns:a16="http://schemas.microsoft.com/office/drawing/2014/main" id="{1D1F4688-0647-4B27-97E7-84D0361DF762}"/>
              </a:ext>
            </a:extLst>
          </p:cNvPr>
          <p:cNvSpPr/>
          <p:nvPr/>
        </p:nvSpPr>
        <p:spPr>
          <a:xfrm>
            <a:off x="283901" y="5700713"/>
            <a:ext cx="3215304" cy="400110"/>
          </a:xfrm>
          <a:prstGeom prst="rect">
            <a:avLst/>
          </a:prstGeom>
        </p:spPr>
        <p:txBody>
          <a:bodyPr wrap="none">
            <a:spAutoFit/>
          </a:bodyPr>
          <a:lstStyle/>
          <a:p>
            <a:r>
              <a:rPr lang="en-NZ" sz="2000" dirty="0">
                <a:solidFill>
                  <a:srgbClr val="383838"/>
                </a:solidFill>
                <a:latin typeface="proxima-nova-1"/>
              </a:rPr>
              <a:t>Azure Stream Analytics (ASA)</a:t>
            </a:r>
            <a:endParaRPr lang="en-NZ" sz="2000" dirty="0"/>
          </a:p>
        </p:txBody>
      </p:sp>
      <p:sp>
        <p:nvSpPr>
          <p:cNvPr id="21" name="Rectangle 20">
            <a:extLst>
              <a:ext uri="{FF2B5EF4-FFF2-40B4-BE49-F238E27FC236}">
                <a16:creationId xmlns:a16="http://schemas.microsoft.com/office/drawing/2014/main" id="{84E7D59B-8F47-46D1-AEE6-03F08C0BA9AE}"/>
              </a:ext>
            </a:extLst>
          </p:cNvPr>
          <p:cNvSpPr/>
          <p:nvPr/>
        </p:nvSpPr>
        <p:spPr>
          <a:xfrm>
            <a:off x="54440" y="1025583"/>
            <a:ext cx="6674353" cy="369332"/>
          </a:xfrm>
          <a:prstGeom prst="rect">
            <a:avLst/>
          </a:prstGeom>
        </p:spPr>
        <p:txBody>
          <a:bodyPr wrap="square">
            <a:spAutoFit/>
          </a:bodyPr>
          <a:lstStyle/>
          <a:p>
            <a:r>
              <a:rPr lang="en-NZ" dirty="0">
                <a:solidFill>
                  <a:srgbClr val="383838"/>
                </a:solidFill>
                <a:latin typeface="proxima-nova-1"/>
              </a:rPr>
              <a:t>Understand how </a:t>
            </a:r>
            <a:r>
              <a:rPr lang="en-NZ" b="1" dirty="0">
                <a:solidFill>
                  <a:srgbClr val="383838"/>
                </a:solidFill>
                <a:latin typeface="proxima-nova-1"/>
              </a:rPr>
              <a:t>public</a:t>
            </a:r>
            <a:r>
              <a:rPr lang="en-NZ" dirty="0">
                <a:solidFill>
                  <a:srgbClr val="383838"/>
                </a:solidFill>
                <a:latin typeface="proxima-nova-1"/>
              </a:rPr>
              <a:t> and </a:t>
            </a:r>
            <a:r>
              <a:rPr lang="en-NZ" b="1" dirty="0">
                <a:solidFill>
                  <a:srgbClr val="383838"/>
                </a:solidFill>
                <a:latin typeface="proxima-nova-1"/>
              </a:rPr>
              <a:t>internal</a:t>
            </a:r>
            <a:r>
              <a:rPr lang="en-NZ" dirty="0">
                <a:solidFill>
                  <a:srgbClr val="383838"/>
                </a:solidFill>
                <a:latin typeface="proxima-nova-1"/>
              </a:rPr>
              <a:t> </a:t>
            </a:r>
            <a:r>
              <a:rPr lang="en-NZ" b="1" dirty="0">
                <a:solidFill>
                  <a:srgbClr val="383838"/>
                </a:solidFill>
                <a:latin typeface="proxima-nova-1"/>
              </a:rPr>
              <a:t>endpoints</a:t>
            </a:r>
            <a:r>
              <a:rPr lang="en-NZ" dirty="0">
                <a:solidFill>
                  <a:srgbClr val="383838"/>
                </a:solidFill>
                <a:latin typeface="proxima-nova-1"/>
              </a:rPr>
              <a:t> will handle requests.</a:t>
            </a:r>
            <a:endParaRPr lang="en-NZ" dirty="0"/>
          </a:p>
        </p:txBody>
      </p:sp>
      <p:pic>
        <p:nvPicPr>
          <p:cNvPr id="1026" name="Picture 2" descr="Image result for sending data gif">
            <a:extLst>
              <a:ext uri="{FF2B5EF4-FFF2-40B4-BE49-F238E27FC236}">
                <a16:creationId xmlns:a16="http://schemas.microsoft.com/office/drawing/2014/main" id="{CB98D2B5-67A3-4E8E-9364-69C7FB971245}"/>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031818" y="3613899"/>
            <a:ext cx="1633667" cy="1633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58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25D9D50-3047-45DE-BDC7-B8D35AAFFF5D}"/>
              </a:ext>
            </a:extLst>
          </p:cNvPr>
          <p:cNvSpPr/>
          <p:nvPr/>
        </p:nvSpPr>
        <p:spPr>
          <a:xfrm>
            <a:off x="616226" y="1808231"/>
            <a:ext cx="4083618" cy="369332"/>
          </a:xfrm>
          <a:prstGeom prst="rect">
            <a:avLst/>
          </a:prstGeom>
        </p:spPr>
        <p:txBody>
          <a:bodyPr wrap="none">
            <a:spAutoFit/>
          </a:bodyPr>
          <a:lstStyle/>
          <a:p>
            <a:r>
              <a:rPr lang="en-NZ" dirty="0">
                <a:solidFill>
                  <a:srgbClr val="383838"/>
                </a:solidFill>
                <a:latin typeface="proxima-nova-1"/>
              </a:rPr>
              <a:t>Typical Size of a message? (Average, Max)</a:t>
            </a:r>
            <a:endParaRPr lang="en-NZ" dirty="0"/>
          </a:p>
        </p:txBody>
      </p:sp>
      <p:pic>
        <p:nvPicPr>
          <p:cNvPr id="4" name="Picture 3" descr="A necklace on a counter&#10;&#10;Description generated with high confidence">
            <a:extLst>
              <a:ext uri="{FF2B5EF4-FFF2-40B4-BE49-F238E27FC236}">
                <a16:creationId xmlns:a16="http://schemas.microsoft.com/office/drawing/2014/main" id="{5BE3D2BB-BE28-462D-8BD2-57BAD51DA5B3}"/>
              </a:ext>
            </a:extLst>
          </p:cNvPr>
          <p:cNvPicPr>
            <a:picLocks noChangeAspect="1"/>
          </p:cNvPicPr>
          <p:nvPr/>
        </p:nvPicPr>
        <p:blipFill rotWithShape="1">
          <a:blip r:embed="rId2">
            <a:extLst>
              <a:ext uri="{28A0092B-C50C-407E-A947-70E740481C1C}">
                <a14:useLocalDpi xmlns:a14="http://schemas.microsoft.com/office/drawing/2010/main" val="0"/>
              </a:ext>
            </a:extLst>
          </a:blip>
          <a:srcRect l="7695" r="9895"/>
          <a:stretch/>
        </p:blipFill>
        <p:spPr>
          <a:xfrm>
            <a:off x="8224637" y="155762"/>
            <a:ext cx="3810000" cy="3081391"/>
          </a:xfrm>
          <a:prstGeom prst="rect">
            <a:avLst/>
          </a:prstGeom>
        </p:spPr>
      </p:pic>
      <p:sp>
        <p:nvSpPr>
          <p:cNvPr id="5" name="Rectangle 4">
            <a:extLst>
              <a:ext uri="{FF2B5EF4-FFF2-40B4-BE49-F238E27FC236}">
                <a16:creationId xmlns:a16="http://schemas.microsoft.com/office/drawing/2014/main" id="{ABDDBBB7-0534-4305-A288-7B7E1BC96774}"/>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Ingestion EndPoint(s)</a:t>
            </a:r>
            <a:endParaRPr lang="en-US" sz="3137" spc="-49" dirty="0">
              <a:solidFill>
                <a:schemeClr val="bg1"/>
              </a:solidFill>
              <a:latin typeface="+mj-lt"/>
            </a:endParaRPr>
          </a:p>
        </p:txBody>
      </p:sp>
      <p:sp>
        <p:nvSpPr>
          <p:cNvPr id="6" name="Rectangle 5">
            <a:extLst>
              <a:ext uri="{FF2B5EF4-FFF2-40B4-BE49-F238E27FC236}">
                <a16:creationId xmlns:a16="http://schemas.microsoft.com/office/drawing/2014/main" id="{56F7E12C-7B0A-43F7-9EC9-93B89EDEBD02}"/>
              </a:ext>
            </a:extLst>
          </p:cNvPr>
          <p:cNvSpPr/>
          <p:nvPr/>
        </p:nvSpPr>
        <p:spPr bwMode="auto">
          <a:xfrm>
            <a:off x="-37687" y="1696457"/>
            <a:ext cx="653913"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359DF889-E7ED-4A3D-8624-57E12D74A867}"/>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8" name="Rectangle 7">
            <a:extLst>
              <a:ext uri="{FF2B5EF4-FFF2-40B4-BE49-F238E27FC236}">
                <a16:creationId xmlns:a16="http://schemas.microsoft.com/office/drawing/2014/main" id="{63A2664B-6DD7-4C67-A456-AE38D49CC41D}"/>
              </a:ext>
            </a:extLst>
          </p:cNvPr>
          <p:cNvSpPr/>
          <p:nvPr/>
        </p:nvSpPr>
        <p:spPr>
          <a:xfrm>
            <a:off x="616226" y="2372844"/>
            <a:ext cx="2941511" cy="369332"/>
          </a:xfrm>
          <a:prstGeom prst="rect">
            <a:avLst/>
          </a:prstGeom>
        </p:spPr>
        <p:txBody>
          <a:bodyPr wrap="none">
            <a:spAutoFit/>
          </a:bodyPr>
          <a:lstStyle/>
          <a:p>
            <a:r>
              <a:rPr lang="en-NZ" dirty="0">
                <a:solidFill>
                  <a:srgbClr val="383838"/>
                </a:solidFill>
                <a:latin typeface="proxima-nova-1"/>
              </a:rPr>
              <a:t>Who will send the messages?</a:t>
            </a:r>
            <a:endParaRPr lang="en-NZ" dirty="0"/>
          </a:p>
        </p:txBody>
      </p:sp>
      <p:sp>
        <p:nvSpPr>
          <p:cNvPr id="9" name="Rectangle 8">
            <a:extLst>
              <a:ext uri="{FF2B5EF4-FFF2-40B4-BE49-F238E27FC236}">
                <a16:creationId xmlns:a16="http://schemas.microsoft.com/office/drawing/2014/main" id="{ECDDD641-6873-482C-A87C-53D4E9894F87}"/>
              </a:ext>
            </a:extLst>
          </p:cNvPr>
          <p:cNvSpPr/>
          <p:nvPr/>
        </p:nvSpPr>
        <p:spPr bwMode="auto">
          <a:xfrm>
            <a:off x="-40996" y="29156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#3</a:t>
            </a:r>
            <a:endParaRPr lang="en-US" sz="3137" spc="-49" dirty="0">
              <a:solidFill>
                <a:schemeClr val="bg1"/>
              </a:solidFill>
              <a:latin typeface="+mj-lt"/>
            </a:endParaRPr>
          </a:p>
        </p:txBody>
      </p:sp>
      <p:sp>
        <p:nvSpPr>
          <p:cNvPr id="10" name="Rectangle 9">
            <a:extLst>
              <a:ext uri="{FF2B5EF4-FFF2-40B4-BE49-F238E27FC236}">
                <a16:creationId xmlns:a16="http://schemas.microsoft.com/office/drawing/2014/main" id="{084B14B0-19A1-455E-B2F9-6484BCB07A06}"/>
              </a:ext>
            </a:extLst>
          </p:cNvPr>
          <p:cNvSpPr/>
          <p:nvPr/>
        </p:nvSpPr>
        <p:spPr>
          <a:xfrm>
            <a:off x="623589" y="2944393"/>
            <a:ext cx="4568751" cy="369332"/>
          </a:xfrm>
          <a:prstGeom prst="rect">
            <a:avLst/>
          </a:prstGeom>
        </p:spPr>
        <p:txBody>
          <a:bodyPr wrap="none">
            <a:spAutoFit/>
          </a:bodyPr>
          <a:lstStyle/>
          <a:p>
            <a:r>
              <a:rPr lang="en-NZ" dirty="0">
                <a:solidFill>
                  <a:srgbClr val="383838"/>
                </a:solidFill>
                <a:latin typeface="proxima-nova-1"/>
              </a:rPr>
              <a:t>What message format(s) are we dealing with?</a:t>
            </a:r>
            <a:endParaRPr lang="en-NZ" dirty="0"/>
          </a:p>
        </p:txBody>
      </p:sp>
      <p:sp>
        <p:nvSpPr>
          <p:cNvPr id="11" name="Rectangle 10">
            <a:extLst>
              <a:ext uri="{FF2B5EF4-FFF2-40B4-BE49-F238E27FC236}">
                <a16:creationId xmlns:a16="http://schemas.microsoft.com/office/drawing/2014/main" id="{2A5FD2F0-6901-4B35-9E07-A07AE03F07EC}"/>
              </a:ext>
            </a:extLst>
          </p:cNvPr>
          <p:cNvSpPr/>
          <p:nvPr/>
        </p:nvSpPr>
        <p:spPr>
          <a:xfrm>
            <a:off x="632792" y="3551127"/>
            <a:ext cx="7477537" cy="369332"/>
          </a:xfrm>
          <a:prstGeom prst="rect">
            <a:avLst/>
          </a:prstGeom>
        </p:spPr>
        <p:txBody>
          <a:bodyPr wrap="square">
            <a:spAutoFit/>
          </a:bodyPr>
          <a:lstStyle/>
          <a:p>
            <a:r>
              <a:rPr lang="en-NZ" dirty="0">
                <a:solidFill>
                  <a:srgbClr val="383838"/>
                </a:solidFill>
                <a:latin typeface="proxima-nova-1"/>
              </a:rPr>
              <a:t>Protocols required to be able to send data to the cloud</a:t>
            </a:r>
            <a:endParaRPr lang="en-NZ" dirty="0"/>
          </a:p>
        </p:txBody>
      </p:sp>
      <p:sp>
        <p:nvSpPr>
          <p:cNvPr id="12" name="Rectangle 11">
            <a:extLst>
              <a:ext uri="{FF2B5EF4-FFF2-40B4-BE49-F238E27FC236}">
                <a16:creationId xmlns:a16="http://schemas.microsoft.com/office/drawing/2014/main" id="{E73A78F3-DD08-4444-AEF6-7F7A1167C2AB}"/>
              </a:ext>
            </a:extLst>
          </p:cNvPr>
          <p:cNvSpPr/>
          <p:nvPr/>
        </p:nvSpPr>
        <p:spPr bwMode="auto">
          <a:xfrm>
            <a:off x="-35105" y="3526102"/>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#4</a:t>
            </a:r>
            <a:endParaRPr lang="en-US" sz="3137" spc="-49" dirty="0">
              <a:solidFill>
                <a:schemeClr val="bg1"/>
              </a:solidFill>
              <a:latin typeface="+mj-lt"/>
            </a:endParaRPr>
          </a:p>
        </p:txBody>
      </p:sp>
      <p:pic>
        <p:nvPicPr>
          <p:cNvPr id="13" name="Picture 4" descr="Image result for computer protocol message">
            <a:extLst>
              <a:ext uri="{FF2B5EF4-FFF2-40B4-BE49-F238E27FC236}">
                <a16:creationId xmlns:a16="http://schemas.microsoft.com/office/drawing/2014/main" id="{528CC3DE-33E7-4FE1-A323-9775112507E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12991" y="3620848"/>
            <a:ext cx="2095500" cy="21526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15A3A9D-2A34-4154-84B7-73F859A64EE1}"/>
              </a:ext>
            </a:extLst>
          </p:cNvPr>
          <p:cNvSpPr/>
          <p:nvPr/>
        </p:nvSpPr>
        <p:spPr>
          <a:xfrm>
            <a:off x="623589" y="4672967"/>
            <a:ext cx="7728559" cy="400110"/>
          </a:xfrm>
          <a:prstGeom prst="rect">
            <a:avLst/>
          </a:prstGeom>
        </p:spPr>
        <p:txBody>
          <a:bodyPr wrap="square">
            <a:spAutoFit/>
          </a:bodyPr>
          <a:lstStyle/>
          <a:p>
            <a:r>
              <a:rPr lang="en-NZ" sz="2000" dirty="0">
                <a:solidFill>
                  <a:srgbClr val="383838"/>
                </a:solidFill>
                <a:latin typeface="proxima-nova-1"/>
              </a:rPr>
              <a:t>IoT systems have </a:t>
            </a:r>
            <a:r>
              <a:rPr lang="en-NZ" sz="2000" b="1" dirty="0">
                <a:solidFill>
                  <a:srgbClr val="383838"/>
                </a:solidFill>
                <a:latin typeface="proxima-nova-1"/>
              </a:rPr>
              <a:t>custom </a:t>
            </a:r>
            <a:r>
              <a:rPr lang="en-NZ" sz="2000" dirty="0">
                <a:solidFill>
                  <a:srgbClr val="383838"/>
                </a:solidFill>
                <a:latin typeface="proxima-nova-1"/>
              </a:rPr>
              <a:t>protocols </a:t>
            </a:r>
            <a:r>
              <a:rPr lang="en-NZ" sz="2000" b="1" dirty="0">
                <a:solidFill>
                  <a:srgbClr val="383838"/>
                </a:solidFill>
                <a:latin typeface="proxima-nova-1"/>
              </a:rPr>
              <a:t>instead</a:t>
            </a:r>
            <a:r>
              <a:rPr lang="en-NZ" sz="2000" dirty="0">
                <a:solidFill>
                  <a:srgbClr val="383838"/>
                </a:solidFill>
                <a:latin typeface="proxima-nova-1"/>
              </a:rPr>
              <a:t> of the popular </a:t>
            </a:r>
            <a:r>
              <a:rPr lang="en-NZ" sz="2000" b="1" dirty="0">
                <a:solidFill>
                  <a:srgbClr val="383838"/>
                </a:solidFill>
                <a:latin typeface="proxima-nova-1"/>
              </a:rPr>
              <a:t>HTTP</a:t>
            </a:r>
            <a:r>
              <a:rPr lang="en-NZ" sz="2000" dirty="0">
                <a:solidFill>
                  <a:srgbClr val="383838"/>
                </a:solidFill>
                <a:latin typeface="proxima-nova-1"/>
              </a:rPr>
              <a:t> protocol</a:t>
            </a:r>
            <a:endParaRPr lang="en-NZ" sz="2000" dirty="0"/>
          </a:p>
        </p:txBody>
      </p:sp>
      <p:sp>
        <p:nvSpPr>
          <p:cNvPr id="15" name="Rectangle 14">
            <a:extLst>
              <a:ext uri="{FF2B5EF4-FFF2-40B4-BE49-F238E27FC236}">
                <a16:creationId xmlns:a16="http://schemas.microsoft.com/office/drawing/2014/main" id="{89DACDAA-ECEC-4069-8C31-146DCFADA116}"/>
              </a:ext>
            </a:extLst>
          </p:cNvPr>
          <p:cNvSpPr/>
          <p:nvPr/>
        </p:nvSpPr>
        <p:spPr>
          <a:xfrm>
            <a:off x="3156559" y="5461150"/>
            <a:ext cx="5195589" cy="400110"/>
          </a:xfrm>
          <a:prstGeom prst="rect">
            <a:avLst/>
          </a:prstGeom>
        </p:spPr>
        <p:txBody>
          <a:bodyPr wrap="none">
            <a:spAutoFit/>
          </a:bodyPr>
          <a:lstStyle/>
          <a:p>
            <a:r>
              <a:rPr lang="en-NZ" sz="2000" dirty="0">
                <a:solidFill>
                  <a:srgbClr val="383838"/>
                </a:solidFill>
                <a:latin typeface="proxima-nova-1"/>
              </a:rPr>
              <a:t>impact your </a:t>
            </a:r>
            <a:r>
              <a:rPr lang="en-NZ" sz="2000" b="1" dirty="0">
                <a:solidFill>
                  <a:srgbClr val="383838"/>
                </a:solidFill>
                <a:latin typeface="proxima-nova-1"/>
              </a:rPr>
              <a:t>decision</a:t>
            </a:r>
            <a:r>
              <a:rPr lang="en-NZ" sz="2000" dirty="0">
                <a:solidFill>
                  <a:srgbClr val="383838"/>
                </a:solidFill>
                <a:latin typeface="proxima-nova-1"/>
              </a:rPr>
              <a:t> to use a Serverless service </a:t>
            </a:r>
            <a:endParaRPr lang="en-NZ" sz="2000" dirty="0"/>
          </a:p>
        </p:txBody>
      </p:sp>
      <p:pic>
        <p:nvPicPr>
          <p:cNvPr id="16" name="Picture 2" descr="Image result for not supported stamp">
            <a:extLst>
              <a:ext uri="{FF2B5EF4-FFF2-40B4-BE49-F238E27FC236}">
                <a16:creationId xmlns:a16="http://schemas.microsoft.com/office/drawing/2014/main" id="{83C28CBF-A354-457F-8F40-5C13635FC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191" y="5266033"/>
            <a:ext cx="1743329" cy="10101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DF14D3E-692A-44EE-B67E-44B6668285F5}"/>
              </a:ext>
            </a:extLst>
          </p:cNvPr>
          <p:cNvSpPr/>
          <p:nvPr/>
        </p:nvSpPr>
        <p:spPr>
          <a:xfrm>
            <a:off x="54440" y="1025583"/>
            <a:ext cx="6674353" cy="369332"/>
          </a:xfrm>
          <a:prstGeom prst="rect">
            <a:avLst/>
          </a:prstGeom>
        </p:spPr>
        <p:txBody>
          <a:bodyPr wrap="square">
            <a:spAutoFit/>
          </a:bodyPr>
          <a:lstStyle/>
          <a:p>
            <a:r>
              <a:rPr lang="en-NZ" dirty="0">
                <a:solidFill>
                  <a:srgbClr val="383838"/>
                </a:solidFill>
                <a:latin typeface="proxima-nova-1"/>
              </a:rPr>
              <a:t>Understand how </a:t>
            </a:r>
            <a:r>
              <a:rPr lang="en-NZ" b="1" dirty="0">
                <a:solidFill>
                  <a:srgbClr val="383838"/>
                </a:solidFill>
                <a:latin typeface="proxima-nova-1"/>
              </a:rPr>
              <a:t>public</a:t>
            </a:r>
            <a:r>
              <a:rPr lang="en-NZ" dirty="0">
                <a:solidFill>
                  <a:srgbClr val="383838"/>
                </a:solidFill>
                <a:latin typeface="proxima-nova-1"/>
              </a:rPr>
              <a:t> and </a:t>
            </a:r>
            <a:r>
              <a:rPr lang="en-NZ" b="1" dirty="0">
                <a:solidFill>
                  <a:srgbClr val="383838"/>
                </a:solidFill>
                <a:latin typeface="proxima-nova-1"/>
              </a:rPr>
              <a:t>internal</a:t>
            </a:r>
            <a:r>
              <a:rPr lang="en-NZ" dirty="0">
                <a:solidFill>
                  <a:srgbClr val="383838"/>
                </a:solidFill>
                <a:latin typeface="proxima-nova-1"/>
              </a:rPr>
              <a:t> </a:t>
            </a:r>
            <a:r>
              <a:rPr lang="en-NZ" b="1" dirty="0">
                <a:solidFill>
                  <a:srgbClr val="383838"/>
                </a:solidFill>
                <a:latin typeface="proxima-nova-1"/>
              </a:rPr>
              <a:t>endpoints</a:t>
            </a:r>
            <a:r>
              <a:rPr lang="en-NZ" dirty="0">
                <a:solidFill>
                  <a:srgbClr val="383838"/>
                </a:solidFill>
                <a:latin typeface="proxima-nova-1"/>
              </a:rPr>
              <a:t> will handle requests.</a:t>
            </a:r>
            <a:endParaRPr lang="en-NZ" dirty="0"/>
          </a:p>
        </p:txBody>
      </p:sp>
    </p:spTree>
    <p:extLst>
      <p:ext uri="{BB962C8B-B14F-4D97-AF65-F5344CB8AC3E}">
        <p14:creationId xmlns:p14="http://schemas.microsoft.com/office/powerpoint/2010/main" val="325040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148851-7CF4-4F6C-BB77-949B2AF4698F}"/>
              </a:ext>
            </a:extLst>
          </p:cNvPr>
          <p:cNvSpPr/>
          <p:nvPr/>
        </p:nvSpPr>
        <p:spPr>
          <a:xfrm>
            <a:off x="616226" y="1808231"/>
            <a:ext cx="4083618" cy="369332"/>
          </a:xfrm>
          <a:prstGeom prst="rect">
            <a:avLst/>
          </a:prstGeom>
        </p:spPr>
        <p:txBody>
          <a:bodyPr wrap="none">
            <a:spAutoFit/>
          </a:bodyPr>
          <a:lstStyle/>
          <a:p>
            <a:r>
              <a:rPr lang="en-NZ" dirty="0">
                <a:solidFill>
                  <a:srgbClr val="383838"/>
                </a:solidFill>
                <a:latin typeface="proxima-nova-1"/>
              </a:rPr>
              <a:t>Typical Size of a message? (Average, Max)</a:t>
            </a:r>
            <a:endParaRPr lang="en-NZ" dirty="0"/>
          </a:p>
        </p:txBody>
      </p:sp>
      <p:pic>
        <p:nvPicPr>
          <p:cNvPr id="4" name="Picture 3" descr="A necklace on a counter&#10;&#10;Description generated with high confidence">
            <a:extLst>
              <a:ext uri="{FF2B5EF4-FFF2-40B4-BE49-F238E27FC236}">
                <a16:creationId xmlns:a16="http://schemas.microsoft.com/office/drawing/2014/main" id="{7A48A6E3-F118-4611-986E-1BF4CD1E985D}"/>
              </a:ext>
            </a:extLst>
          </p:cNvPr>
          <p:cNvPicPr>
            <a:picLocks noChangeAspect="1"/>
          </p:cNvPicPr>
          <p:nvPr/>
        </p:nvPicPr>
        <p:blipFill rotWithShape="1">
          <a:blip r:embed="rId2">
            <a:extLst>
              <a:ext uri="{28A0092B-C50C-407E-A947-70E740481C1C}">
                <a14:useLocalDpi xmlns:a14="http://schemas.microsoft.com/office/drawing/2010/main" val="0"/>
              </a:ext>
            </a:extLst>
          </a:blip>
          <a:srcRect l="7695" r="9895"/>
          <a:stretch/>
        </p:blipFill>
        <p:spPr>
          <a:xfrm>
            <a:off x="8224637" y="155762"/>
            <a:ext cx="3810000" cy="3081391"/>
          </a:xfrm>
          <a:prstGeom prst="rect">
            <a:avLst/>
          </a:prstGeom>
        </p:spPr>
      </p:pic>
      <p:sp>
        <p:nvSpPr>
          <p:cNvPr id="5" name="Rectangle 4">
            <a:extLst>
              <a:ext uri="{FF2B5EF4-FFF2-40B4-BE49-F238E27FC236}">
                <a16:creationId xmlns:a16="http://schemas.microsoft.com/office/drawing/2014/main" id="{7876BEDF-7DBB-4132-BCFA-E7E015C17F69}"/>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Ingestion EndPoint(s)</a:t>
            </a:r>
            <a:endParaRPr lang="en-US" sz="3137" spc="-49" dirty="0">
              <a:solidFill>
                <a:schemeClr val="bg1"/>
              </a:solidFill>
              <a:latin typeface="+mj-lt"/>
            </a:endParaRPr>
          </a:p>
        </p:txBody>
      </p:sp>
      <p:sp>
        <p:nvSpPr>
          <p:cNvPr id="6" name="Rectangle 5">
            <a:extLst>
              <a:ext uri="{FF2B5EF4-FFF2-40B4-BE49-F238E27FC236}">
                <a16:creationId xmlns:a16="http://schemas.microsoft.com/office/drawing/2014/main" id="{76CF2A2D-D7EA-4B36-8FFF-D29E8E0CC819}"/>
              </a:ext>
            </a:extLst>
          </p:cNvPr>
          <p:cNvSpPr/>
          <p:nvPr/>
        </p:nvSpPr>
        <p:spPr bwMode="auto">
          <a:xfrm>
            <a:off x="-37687" y="1696457"/>
            <a:ext cx="653913"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FE44E7FC-643C-497C-B1A5-C251710BB3CA}"/>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8" name="Rectangle 7">
            <a:extLst>
              <a:ext uri="{FF2B5EF4-FFF2-40B4-BE49-F238E27FC236}">
                <a16:creationId xmlns:a16="http://schemas.microsoft.com/office/drawing/2014/main" id="{CC3063C7-F2C1-456C-AB51-410A6087B568}"/>
              </a:ext>
            </a:extLst>
          </p:cNvPr>
          <p:cNvSpPr/>
          <p:nvPr/>
        </p:nvSpPr>
        <p:spPr>
          <a:xfrm>
            <a:off x="616226" y="2372844"/>
            <a:ext cx="2941511" cy="369332"/>
          </a:xfrm>
          <a:prstGeom prst="rect">
            <a:avLst/>
          </a:prstGeom>
        </p:spPr>
        <p:txBody>
          <a:bodyPr wrap="none">
            <a:spAutoFit/>
          </a:bodyPr>
          <a:lstStyle/>
          <a:p>
            <a:r>
              <a:rPr lang="en-NZ" dirty="0">
                <a:solidFill>
                  <a:srgbClr val="383838"/>
                </a:solidFill>
                <a:latin typeface="proxima-nova-1"/>
              </a:rPr>
              <a:t>Who will send the messages?</a:t>
            </a:r>
            <a:endParaRPr lang="en-NZ" dirty="0"/>
          </a:p>
        </p:txBody>
      </p:sp>
      <p:sp>
        <p:nvSpPr>
          <p:cNvPr id="9" name="Rectangle 8">
            <a:extLst>
              <a:ext uri="{FF2B5EF4-FFF2-40B4-BE49-F238E27FC236}">
                <a16:creationId xmlns:a16="http://schemas.microsoft.com/office/drawing/2014/main" id="{D607C2CE-43AE-48D2-AE67-E2CE5197E02B}"/>
              </a:ext>
            </a:extLst>
          </p:cNvPr>
          <p:cNvSpPr/>
          <p:nvPr/>
        </p:nvSpPr>
        <p:spPr bwMode="auto">
          <a:xfrm>
            <a:off x="-40996" y="29156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#3</a:t>
            </a:r>
            <a:endParaRPr lang="en-US" sz="3137" spc="-49" dirty="0">
              <a:solidFill>
                <a:schemeClr val="bg1"/>
              </a:solidFill>
              <a:latin typeface="+mj-lt"/>
            </a:endParaRPr>
          </a:p>
        </p:txBody>
      </p:sp>
      <p:sp>
        <p:nvSpPr>
          <p:cNvPr id="10" name="Rectangle 9">
            <a:extLst>
              <a:ext uri="{FF2B5EF4-FFF2-40B4-BE49-F238E27FC236}">
                <a16:creationId xmlns:a16="http://schemas.microsoft.com/office/drawing/2014/main" id="{26185C51-1CCE-41DC-A86B-D5FED91683B5}"/>
              </a:ext>
            </a:extLst>
          </p:cNvPr>
          <p:cNvSpPr/>
          <p:nvPr/>
        </p:nvSpPr>
        <p:spPr>
          <a:xfrm>
            <a:off x="623589" y="2944393"/>
            <a:ext cx="4568751" cy="369332"/>
          </a:xfrm>
          <a:prstGeom prst="rect">
            <a:avLst/>
          </a:prstGeom>
        </p:spPr>
        <p:txBody>
          <a:bodyPr wrap="none">
            <a:spAutoFit/>
          </a:bodyPr>
          <a:lstStyle/>
          <a:p>
            <a:r>
              <a:rPr lang="en-NZ" dirty="0">
                <a:solidFill>
                  <a:srgbClr val="383838"/>
                </a:solidFill>
                <a:latin typeface="proxima-nova-1"/>
              </a:rPr>
              <a:t>What message format(s) are we dealing with?</a:t>
            </a:r>
            <a:endParaRPr lang="en-NZ" dirty="0"/>
          </a:p>
        </p:txBody>
      </p:sp>
      <p:sp>
        <p:nvSpPr>
          <p:cNvPr id="11" name="Rectangle 10">
            <a:extLst>
              <a:ext uri="{FF2B5EF4-FFF2-40B4-BE49-F238E27FC236}">
                <a16:creationId xmlns:a16="http://schemas.microsoft.com/office/drawing/2014/main" id="{D7E248CD-C9DB-4758-AC6A-C3BA4A9A3D9E}"/>
              </a:ext>
            </a:extLst>
          </p:cNvPr>
          <p:cNvSpPr/>
          <p:nvPr/>
        </p:nvSpPr>
        <p:spPr>
          <a:xfrm>
            <a:off x="632792" y="3551127"/>
            <a:ext cx="7477537" cy="369332"/>
          </a:xfrm>
          <a:prstGeom prst="rect">
            <a:avLst/>
          </a:prstGeom>
        </p:spPr>
        <p:txBody>
          <a:bodyPr wrap="square">
            <a:spAutoFit/>
          </a:bodyPr>
          <a:lstStyle/>
          <a:p>
            <a:r>
              <a:rPr lang="en-NZ" dirty="0">
                <a:solidFill>
                  <a:srgbClr val="383838"/>
                </a:solidFill>
                <a:latin typeface="proxima-nova-1"/>
              </a:rPr>
              <a:t>Protocols required to be able to send data to the cloud</a:t>
            </a:r>
            <a:endParaRPr lang="en-NZ" dirty="0"/>
          </a:p>
        </p:txBody>
      </p:sp>
      <p:sp>
        <p:nvSpPr>
          <p:cNvPr id="12" name="Rectangle 11">
            <a:extLst>
              <a:ext uri="{FF2B5EF4-FFF2-40B4-BE49-F238E27FC236}">
                <a16:creationId xmlns:a16="http://schemas.microsoft.com/office/drawing/2014/main" id="{93713BC5-4CF1-44BC-B113-0F7A87DB2E4F}"/>
              </a:ext>
            </a:extLst>
          </p:cNvPr>
          <p:cNvSpPr/>
          <p:nvPr/>
        </p:nvSpPr>
        <p:spPr bwMode="auto">
          <a:xfrm>
            <a:off x="-35105" y="3526102"/>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#4</a:t>
            </a:r>
            <a:endParaRPr lang="en-US" sz="3137" spc="-49" dirty="0">
              <a:solidFill>
                <a:schemeClr val="bg1"/>
              </a:solidFill>
              <a:latin typeface="+mj-lt"/>
            </a:endParaRPr>
          </a:p>
        </p:txBody>
      </p:sp>
      <p:sp>
        <p:nvSpPr>
          <p:cNvPr id="13" name="Rectangle 12">
            <a:extLst>
              <a:ext uri="{FF2B5EF4-FFF2-40B4-BE49-F238E27FC236}">
                <a16:creationId xmlns:a16="http://schemas.microsoft.com/office/drawing/2014/main" id="{E26B0943-1DFD-4D18-B34F-3A0E9CDF4FE1}"/>
              </a:ext>
            </a:extLst>
          </p:cNvPr>
          <p:cNvSpPr/>
          <p:nvPr/>
        </p:nvSpPr>
        <p:spPr>
          <a:xfrm>
            <a:off x="664625" y="4236086"/>
            <a:ext cx="4507837" cy="369332"/>
          </a:xfrm>
          <a:prstGeom prst="rect">
            <a:avLst/>
          </a:prstGeom>
        </p:spPr>
        <p:txBody>
          <a:bodyPr wrap="none">
            <a:spAutoFit/>
          </a:bodyPr>
          <a:lstStyle/>
          <a:p>
            <a:r>
              <a:rPr lang="en-NZ" dirty="0">
                <a:solidFill>
                  <a:srgbClr val="383838"/>
                </a:solidFill>
                <a:latin typeface="proxima-nova-1"/>
              </a:rPr>
              <a:t>Frequency in which messages are being sent?</a:t>
            </a:r>
            <a:endParaRPr lang="en-NZ" dirty="0"/>
          </a:p>
        </p:txBody>
      </p:sp>
      <p:sp>
        <p:nvSpPr>
          <p:cNvPr id="14" name="Rectangle 13">
            <a:extLst>
              <a:ext uri="{FF2B5EF4-FFF2-40B4-BE49-F238E27FC236}">
                <a16:creationId xmlns:a16="http://schemas.microsoft.com/office/drawing/2014/main" id="{72D31E2D-561B-4D8A-BA3A-043C3F46D8FB}"/>
              </a:ext>
            </a:extLst>
          </p:cNvPr>
          <p:cNvSpPr/>
          <p:nvPr/>
        </p:nvSpPr>
        <p:spPr bwMode="auto">
          <a:xfrm>
            <a:off x="-35106" y="4132195"/>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#5</a:t>
            </a:r>
            <a:endParaRPr lang="en-US" sz="3137" spc="-49" dirty="0">
              <a:solidFill>
                <a:schemeClr val="bg1"/>
              </a:solidFill>
              <a:latin typeface="+mj-lt"/>
            </a:endParaRPr>
          </a:p>
        </p:txBody>
      </p:sp>
      <p:pic>
        <p:nvPicPr>
          <p:cNvPr id="15" name="Picture 16" descr="Related image">
            <a:extLst>
              <a:ext uri="{FF2B5EF4-FFF2-40B4-BE49-F238E27FC236}">
                <a16:creationId xmlns:a16="http://schemas.microsoft.com/office/drawing/2014/main" id="{21C16CC8-52DD-473F-AA3E-494F2236669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10329" y="5011779"/>
            <a:ext cx="2203969" cy="16518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C9A062C-6643-474D-8ABC-D456B42DC0BF}"/>
              </a:ext>
            </a:extLst>
          </p:cNvPr>
          <p:cNvSpPr/>
          <p:nvPr/>
        </p:nvSpPr>
        <p:spPr>
          <a:xfrm>
            <a:off x="54440" y="1025583"/>
            <a:ext cx="6674353" cy="369332"/>
          </a:xfrm>
          <a:prstGeom prst="rect">
            <a:avLst/>
          </a:prstGeom>
        </p:spPr>
        <p:txBody>
          <a:bodyPr wrap="square">
            <a:spAutoFit/>
          </a:bodyPr>
          <a:lstStyle/>
          <a:p>
            <a:r>
              <a:rPr lang="en-NZ" dirty="0">
                <a:solidFill>
                  <a:srgbClr val="383838"/>
                </a:solidFill>
                <a:latin typeface="proxima-nova-1"/>
              </a:rPr>
              <a:t>Understand how </a:t>
            </a:r>
            <a:r>
              <a:rPr lang="en-NZ" b="1" dirty="0">
                <a:solidFill>
                  <a:srgbClr val="383838"/>
                </a:solidFill>
                <a:latin typeface="proxima-nova-1"/>
              </a:rPr>
              <a:t>public</a:t>
            </a:r>
            <a:r>
              <a:rPr lang="en-NZ" dirty="0">
                <a:solidFill>
                  <a:srgbClr val="383838"/>
                </a:solidFill>
                <a:latin typeface="proxima-nova-1"/>
              </a:rPr>
              <a:t> and </a:t>
            </a:r>
            <a:r>
              <a:rPr lang="en-NZ" b="1" dirty="0">
                <a:solidFill>
                  <a:srgbClr val="383838"/>
                </a:solidFill>
                <a:latin typeface="proxima-nova-1"/>
              </a:rPr>
              <a:t>internal</a:t>
            </a:r>
            <a:r>
              <a:rPr lang="en-NZ" dirty="0">
                <a:solidFill>
                  <a:srgbClr val="383838"/>
                </a:solidFill>
                <a:latin typeface="proxima-nova-1"/>
              </a:rPr>
              <a:t> </a:t>
            </a:r>
            <a:r>
              <a:rPr lang="en-NZ" b="1" dirty="0">
                <a:solidFill>
                  <a:srgbClr val="383838"/>
                </a:solidFill>
                <a:latin typeface="proxima-nova-1"/>
              </a:rPr>
              <a:t>endpoints</a:t>
            </a:r>
            <a:r>
              <a:rPr lang="en-NZ" dirty="0">
                <a:solidFill>
                  <a:srgbClr val="383838"/>
                </a:solidFill>
                <a:latin typeface="proxima-nova-1"/>
              </a:rPr>
              <a:t> will handle requests.</a:t>
            </a:r>
            <a:endParaRPr lang="en-NZ" dirty="0"/>
          </a:p>
        </p:txBody>
      </p:sp>
    </p:spTree>
    <p:extLst>
      <p:ext uri="{BB962C8B-B14F-4D97-AF65-F5344CB8AC3E}">
        <p14:creationId xmlns:p14="http://schemas.microsoft.com/office/powerpoint/2010/main" val="1670053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BBBE9A-02FE-4280-B914-5FD715F8A181}"/>
              </a:ext>
            </a:extLst>
          </p:cNvPr>
          <p:cNvSpPr/>
          <p:nvPr/>
        </p:nvSpPr>
        <p:spPr>
          <a:xfrm>
            <a:off x="0" y="0"/>
            <a:ext cx="12192000" cy="6858000"/>
          </a:xfrm>
          <a:prstGeom prst="rect">
            <a:avLst/>
          </a:prstGeom>
          <a:blipFill dpi="0" rotWithShape="1">
            <a:blip r:embed="rId2">
              <a:alphaModFix amt="25000"/>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028" name="Picture 4" descr="Image result for wrong png">
            <a:extLst>
              <a:ext uri="{FF2B5EF4-FFF2-40B4-BE49-F238E27FC236}">
                <a16:creationId xmlns:a16="http://schemas.microsoft.com/office/drawing/2014/main" id="{5AE09587-80B0-4FEF-A1F3-9BD4A1155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628" y="2002361"/>
            <a:ext cx="5242744" cy="404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757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EF090F-D65B-4D8E-8AFB-63E47D8FC935}"/>
              </a:ext>
            </a:extLst>
          </p:cNvPr>
          <p:cNvSpPr/>
          <p:nvPr/>
        </p:nvSpPr>
        <p:spPr>
          <a:xfrm>
            <a:off x="0" y="0"/>
            <a:ext cx="12192000" cy="6858000"/>
          </a:xfrm>
          <a:prstGeom prst="rect">
            <a:avLst/>
          </a:prstGeom>
          <a:blipFill dpi="0" rotWithShape="1">
            <a:blip r:embed="rId2">
              <a:alphaModFix amt="25000"/>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3" name="Picture 4" descr="Related image">
            <a:extLst>
              <a:ext uri="{FF2B5EF4-FFF2-40B4-BE49-F238E27FC236}">
                <a16:creationId xmlns:a16="http://schemas.microsoft.com/office/drawing/2014/main" id="{9A87F17C-5812-4958-B5EE-5F41A8F2B58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53562" y="1754821"/>
            <a:ext cx="5619650" cy="41675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Related image">
            <a:hlinkClick r:id="rId4"/>
            <a:extLst>
              <a:ext uri="{FF2B5EF4-FFF2-40B4-BE49-F238E27FC236}">
                <a16:creationId xmlns:a16="http://schemas.microsoft.com/office/drawing/2014/main" id="{9761C555-55D2-4973-AC39-07DEB478A7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53" y="223838"/>
            <a:ext cx="50577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154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719FE-6E67-4E82-B7D1-B7B87ED5CDC3}"/>
              </a:ext>
            </a:extLst>
          </p:cNvPr>
          <p:cNvSpPr/>
          <p:nvPr/>
        </p:nvSpPr>
        <p:spPr>
          <a:xfrm>
            <a:off x="616226" y="1808231"/>
            <a:ext cx="4083618" cy="369332"/>
          </a:xfrm>
          <a:prstGeom prst="rect">
            <a:avLst/>
          </a:prstGeom>
        </p:spPr>
        <p:txBody>
          <a:bodyPr wrap="none">
            <a:spAutoFit/>
          </a:bodyPr>
          <a:lstStyle/>
          <a:p>
            <a:r>
              <a:rPr lang="en-NZ" dirty="0">
                <a:solidFill>
                  <a:srgbClr val="383838"/>
                </a:solidFill>
                <a:latin typeface="proxima-nova-1"/>
              </a:rPr>
              <a:t>Typical Size of a message? (Average, Max)</a:t>
            </a:r>
            <a:endParaRPr lang="en-NZ" dirty="0"/>
          </a:p>
        </p:txBody>
      </p:sp>
      <p:pic>
        <p:nvPicPr>
          <p:cNvPr id="4" name="Picture 3" descr="A necklace on a counter&#10;&#10;Description generated with high confidence">
            <a:extLst>
              <a:ext uri="{FF2B5EF4-FFF2-40B4-BE49-F238E27FC236}">
                <a16:creationId xmlns:a16="http://schemas.microsoft.com/office/drawing/2014/main" id="{BB457AF9-08B4-4364-9425-3CB71C1BA5EE}"/>
              </a:ext>
            </a:extLst>
          </p:cNvPr>
          <p:cNvPicPr>
            <a:picLocks noChangeAspect="1"/>
          </p:cNvPicPr>
          <p:nvPr/>
        </p:nvPicPr>
        <p:blipFill rotWithShape="1">
          <a:blip r:embed="rId2">
            <a:extLst>
              <a:ext uri="{28A0092B-C50C-407E-A947-70E740481C1C}">
                <a14:useLocalDpi xmlns:a14="http://schemas.microsoft.com/office/drawing/2010/main" val="0"/>
              </a:ext>
            </a:extLst>
          </a:blip>
          <a:srcRect l="7695" r="9895"/>
          <a:stretch/>
        </p:blipFill>
        <p:spPr>
          <a:xfrm>
            <a:off x="8224637" y="155762"/>
            <a:ext cx="3810000" cy="3081391"/>
          </a:xfrm>
          <a:prstGeom prst="rect">
            <a:avLst/>
          </a:prstGeom>
        </p:spPr>
      </p:pic>
      <p:sp>
        <p:nvSpPr>
          <p:cNvPr id="5" name="Rectangle 4">
            <a:extLst>
              <a:ext uri="{FF2B5EF4-FFF2-40B4-BE49-F238E27FC236}">
                <a16:creationId xmlns:a16="http://schemas.microsoft.com/office/drawing/2014/main" id="{F599180C-A74D-4B30-B188-7E8B63713A8D}"/>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Ingestion EndPoint(s)</a:t>
            </a:r>
            <a:endParaRPr lang="en-US" sz="3137" spc="-49" dirty="0">
              <a:solidFill>
                <a:schemeClr val="bg1"/>
              </a:solidFill>
              <a:latin typeface="+mj-lt"/>
            </a:endParaRPr>
          </a:p>
        </p:txBody>
      </p:sp>
      <p:sp>
        <p:nvSpPr>
          <p:cNvPr id="6" name="Rectangle 5">
            <a:extLst>
              <a:ext uri="{FF2B5EF4-FFF2-40B4-BE49-F238E27FC236}">
                <a16:creationId xmlns:a16="http://schemas.microsoft.com/office/drawing/2014/main" id="{3EC6368C-5C72-481C-AA95-7FADAC98ACD0}"/>
              </a:ext>
            </a:extLst>
          </p:cNvPr>
          <p:cNvSpPr/>
          <p:nvPr/>
        </p:nvSpPr>
        <p:spPr bwMode="auto">
          <a:xfrm>
            <a:off x="-37687" y="1696457"/>
            <a:ext cx="653913"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2BDA3543-BB4E-480C-96D0-01C02FCB8F12}"/>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8" name="Rectangle 7">
            <a:extLst>
              <a:ext uri="{FF2B5EF4-FFF2-40B4-BE49-F238E27FC236}">
                <a16:creationId xmlns:a16="http://schemas.microsoft.com/office/drawing/2014/main" id="{E83117A3-4EC5-4612-B6D9-82D9E16C670E}"/>
              </a:ext>
            </a:extLst>
          </p:cNvPr>
          <p:cNvSpPr/>
          <p:nvPr/>
        </p:nvSpPr>
        <p:spPr>
          <a:xfrm>
            <a:off x="616226" y="2372844"/>
            <a:ext cx="2941511" cy="369332"/>
          </a:xfrm>
          <a:prstGeom prst="rect">
            <a:avLst/>
          </a:prstGeom>
        </p:spPr>
        <p:txBody>
          <a:bodyPr wrap="none">
            <a:spAutoFit/>
          </a:bodyPr>
          <a:lstStyle/>
          <a:p>
            <a:r>
              <a:rPr lang="en-NZ" dirty="0">
                <a:solidFill>
                  <a:srgbClr val="383838"/>
                </a:solidFill>
                <a:latin typeface="proxima-nova-1"/>
              </a:rPr>
              <a:t>Who will send the messages?</a:t>
            </a:r>
            <a:endParaRPr lang="en-NZ" dirty="0"/>
          </a:p>
        </p:txBody>
      </p:sp>
      <p:sp>
        <p:nvSpPr>
          <p:cNvPr id="9" name="Rectangle 8">
            <a:extLst>
              <a:ext uri="{FF2B5EF4-FFF2-40B4-BE49-F238E27FC236}">
                <a16:creationId xmlns:a16="http://schemas.microsoft.com/office/drawing/2014/main" id="{74ADEF13-7A22-4398-A4E5-250236751B52}"/>
              </a:ext>
            </a:extLst>
          </p:cNvPr>
          <p:cNvSpPr/>
          <p:nvPr/>
        </p:nvSpPr>
        <p:spPr bwMode="auto">
          <a:xfrm>
            <a:off x="-40996" y="29156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#3</a:t>
            </a:r>
            <a:endParaRPr lang="en-US" sz="3137" spc="-49" dirty="0">
              <a:solidFill>
                <a:schemeClr val="bg1"/>
              </a:solidFill>
              <a:latin typeface="+mj-lt"/>
            </a:endParaRPr>
          </a:p>
        </p:txBody>
      </p:sp>
      <p:sp>
        <p:nvSpPr>
          <p:cNvPr id="10" name="Rectangle 9">
            <a:extLst>
              <a:ext uri="{FF2B5EF4-FFF2-40B4-BE49-F238E27FC236}">
                <a16:creationId xmlns:a16="http://schemas.microsoft.com/office/drawing/2014/main" id="{22140201-B310-45F2-858C-7BC11BD1B80D}"/>
              </a:ext>
            </a:extLst>
          </p:cNvPr>
          <p:cNvSpPr/>
          <p:nvPr/>
        </p:nvSpPr>
        <p:spPr>
          <a:xfrm>
            <a:off x="623589" y="2944393"/>
            <a:ext cx="4568751" cy="369332"/>
          </a:xfrm>
          <a:prstGeom prst="rect">
            <a:avLst/>
          </a:prstGeom>
        </p:spPr>
        <p:txBody>
          <a:bodyPr wrap="none">
            <a:spAutoFit/>
          </a:bodyPr>
          <a:lstStyle/>
          <a:p>
            <a:r>
              <a:rPr lang="en-NZ" dirty="0">
                <a:solidFill>
                  <a:srgbClr val="383838"/>
                </a:solidFill>
                <a:latin typeface="proxima-nova-1"/>
              </a:rPr>
              <a:t>What message format(s) are we dealing with?</a:t>
            </a:r>
            <a:endParaRPr lang="en-NZ" dirty="0"/>
          </a:p>
        </p:txBody>
      </p:sp>
      <p:sp>
        <p:nvSpPr>
          <p:cNvPr id="11" name="Rectangle 10">
            <a:extLst>
              <a:ext uri="{FF2B5EF4-FFF2-40B4-BE49-F238E27FC236}">
                <a16:creationId xmlns:a16="http://schemas.microsoft.com/office/drawing/2014/main" id="{24F9353C-6D17-4D36-AB39-CB758B00F257}"/>
              </a:ext>
            </a:extLst>
          </p:cNvPr>
          <p:cNvSpPr/>
          <p:nvPr/>
        </p:nvSpPr>
        <p:spPr>
          <a:xfrm>
            <a:off x="632792" y="3551127"/>
            <a:ext cx="7477537" cy="369332"/>
          </a:xfrm>
          <a:prstGeom prst="rect">
            <a:avLst/>
          </a:prstGeom>
        </p:spPr>
        <p:txBody>
          <a:bodyPr wrap="square">
            <a:spAutoFit/>
          </a:bodyPr>
          <a:lstStyle/>
          <a:p>
            <a:r>
              <a:rPr lang="en-NZ" dirty="0">
                <a:solidFill>
                  <a:srgbClr val="383838"/>
                </a:solidFill>
                <a:latin typeface="proxima-nova-1"/>
              </a:rPr>
              <a:t>Protocols required to be able to send data to the cloud</a:t>
            </a:r>
            <a:endParaRPr lang="en-NZ" dirty="0"/>
          </a:p>
        </p:txBody>
      </p:sp>
      <p:sp>
        <p:nvSpPr>
          <p:cNvPr id="12" name="Rectangle 11">
            <a:extLst>
              <a:ext uri="{FF2B5EF4-FFF2-40B4-BE49-F238E27FC236}">
                <a16:creationId xmlns:a16="http://schemas.microsoft.com/office/drawing/2014/main" id="{24ABA6C8-9711-4530-B02F-A44EA637C7A2}"/>
              </a:ext>
            </a:extLst>
          </p:cNvPr>
          <p:cNvSpPr/>
          <p:nvPr/>
        </p:nvSpPr>
        <p:spPr bwMode="auto">
          <a:xfrm>
            <a:off x="-35105" y="3526102"/>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#4</a:t>
            </a:r>
            <a:endParaRPr lang="en-US" sz="3137" spc="-49" dirty="0">
              <a:solidFill>
                <a:schemeClr val="bg1"/>
              </a:solidFill>
              <a:latin typeface="+mj-lt"/>
            </a:endParaRPr>
          </a:p>
        </p:txBody>
      </p:sp>
      <p:sp>
        <p:nvSpPr>
          <p:cNvPr id="13" name="Rectangle 12">
            <a:extLst>
              <a:ext uri="{FF2B5EF4-FFF2-40B4-BE49-F238E27FC236}">
                <a16:creationId xmlns:a16="http://schemas.microsoft.com/office/drawing/2014/main" id="{2DB96742-151D-4D46-9D87-724017AD4AF1}"/>
              </a:ext>
            </a:extLst>
          </p:cNvPr>
          <p:cNvSpPr/>
          <p:nvPr/>
        </p:nvSpPr>
        <p:spPr>
          <a:xfrm>
            <a:off x="664625" y="4236086"/>
            <a:ext cx="4507837" cy="369332"/>
          </a:xfrm>
          <a:prstGeom prst="rect">
            <a:avLst/>
          </a:prstGeom>
        </p:spPr>
        <p:txBody>
          <a:bodyPr wrap="none">
            <a:spAutoFit/>
          </a:bodyPr>
          <a:lstStyle/>
          <a:p>
            <a:r>
              <a:rPr lang="en-NZ" dirty="0">
                <a:solidFill>
                  <a:srgbClr val="383838"/>
                </a:solidFill>
                <a:latin typeface="proxima-nova-1"/>
              </a:rPr>
              <a:t>Frequency in which messages are being sent?</a:t>
            </a:r>
            <a:endParaRPr lang="en-NZ" dirty="0"/>
          </a:p>
        </p:txBody>
      </p:sp>
      <p:sp>
        <p:nvSpPr>
          <p:cNvPr id="14" name="Rectangle 13">
            <a:extLst>
              <a:ext uri="{FF2B5EF4-FFF2-40B4-BE49-F238E27FC236}">
                <a16:creationId xmlns:a16="http://schemas.microsoft.com/office/drawing/2014/main" id="{BF726428-1AB7-466B-AF3F-12541F0713EC}"/>
              </a:ext>
            </a:extLst>
          </p:cNvPr>
          <p:cNvSpPr/>
          <p:nvPr/>
        </p:nvSpPr>
        <p:spPr bwMode="auto">
          <a:xfrm>
            <a:off x="-35106" y="4132195"/>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#5</a:t>
            </a:r>
            <a:endParaRPr lang="en-US" sz="3137" spc="-49" dirty="0">
              <a:solidFill>
                <a:schemeClr val="bg1"/>
              </a:solidFill>
              <a:latin typeface="+mj-lt"/>
            </a:endParaRPr>
          </a:p>
        </p:txBody>
      </p:sp>
      <p:pic>
        <p:nvPicPr>
          <p:cNvPr id="15" name="Picture 2" descr="Related image">
            <a:extLst>
              <a:ext uri="{FF2B5EF4-FFF2-40B4-BE49-F238E27FC236}">
                <a16:creationId xmlns:a16="http://schemas.microsoft.com/office/drawing/2014/main" id="{8AE9CC79-DA0D-4FEF-9DF8-7D999A62E41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10329" y="4862095"/>
            <a:ext cx="2203969" cy="165297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1CAF507C-1E76-47A5-8298-843E09E88029}"/>
              </a:ext>
            </a:extLst>
          </p:cNvPr>
          <p:cNvSpPr/>
          <p:nvPr/>
        </p:nvSpPr>
        <p:spPr>
          <a:xfrm>
            <a:off x="285957" y="5503918"/>
            <a:ext cx="7658508" cy="369332"/>
          </a:xfrm>
          <a:prstGeom prst="rect">
            <a:avLst/>
          </a:prstGeom>
        </p:spPr>
        <p:txBody>
          <a:bodyPr wrap="square">
            <a:spAutoFit/>
          </a:bodyPr>
          <a:lstStyle/>
          <a:p>
            <a:r>
              <a:rPr lang="en-NZ" dirty="0">
                <a:solidFill>
                  <a:srgbClr val="383838"/>
                </a:solidFill>
                <a:latin typeface="proxima-nova-1"/>
              </a:rPr>
              <a:t>How </a:t>
            </a:r>
            <a:r>
              <a:rPr lang="en-NZ" b="1" dirty="0">
                <a:solidFill>
                  <a:srgbClr val="383838"/>
                </a:solidFill>
                <a:latin typeface="proxima-nova-1"/>
              </a:rPr>
              <a:t>incoming message will impact the units </a:t>
            </a:r>
            <a:r>
              <a:rPr lang="en-NZ" dirty="0">
                <a:solidFill>
                  <a:srgbClr val="383838"/>
                </a:solidFill>
                <a:latin typeface="proxima-nova-1"/>
              </a:rPr>
              <a:t>you have allocated for your service</a:t>
            </a:r>
            <a:endParaRPr lang="en-NZ" dirty="0"/>
          </a:p>
        </p:txBody>
      </p:sp>
      <p:sp>
        <p:nvSpPr>
          <p:cNvPr id="17" name="Rectangle 16">
            <a:extLst>
              <a:ext uri="{FF2B5EF4-FFF2-40B4-BE49-F238E27FC236}">
                <a16:creationId xmlns:a16="http://schemas.microsoft.com/office/drawing/2014/main" id="{6D27F0B9-6601-4296-A116-EF14BE5CD105}"/>
              </a:ext>
            </a:extLst>
          </p:cNvPr>
          <p:cNvSpPr/>
          <p:nvPr/>
        </p:nvSpPr>
        <p:spPr>
          <a:xfrm>
            <a:off x="54440" y="1025583"/>
            <a:ext cx="6674353" cy="369332"/>
          </a:xfrm>
          <a:prstGeom prst="rect">
            <a:avLst/>
          </a:prstGeom>
        </p:spPr>
        <p:txBody>
          <a:bodyPr wrap="square">
            <a:spAutoFit/>
          </a:bodyPr>
          <a:lstStyle/>
          <a:p>
            <a:r>
              <a:rPr lang="en-NZ" dirty="0">
                <a:solidFill>
                  <a:srgbClr val="383838"/>
                </a:solidFill>
                <a:latin typeface="proxima-nova-1"/>
              </a:rPr>
              <a:t>Understand how </a:t>
            </a:r>
            <a:r>
              <a:rPr lang="en-NZ" b="1" dirty="0">
                <a:solidFill>
                  <a:srgbClr val="383838"/>
                </a:solidFill>
                <a:latin typeface="proxima-nova-1"/>
              </a:rPr>
              <a:t>public</a:t>
            </a:r>
            <a:r>
              <a:rPr lang="en-NZ" dirty="0">
                <a:solidFill>
                  <a:srgbClr val="383838"/>
                </a:solidFill>
                <a:latin typeface="proxima-nova-1"/>
              </a:rPr>
              <a:t> and </a:t>
            </a:r>
            <a:r>
              <a:rPr lang="en-NZ" b="1" dirty="0">
                <a:solidFill>
                  <a:srgbClr val="383838"/>
                </a:solidFill>
                <a:latin typeface="proxima-nova-1"/>
              </a:rPr>
              <a:t>internal</a:t>
            </a:r>
            <a:r>
              <a:rPr lang="en-NZ" dirty="0">
                <a:solidFill>
                  <a:srgbClr val="383838"/>
                </a:solidFill>
                <a:latin typeface="proxima-nova-1"/>
              </a:rPr>
              <a:t> </a:t>
            </a:r>
            <a:r>
              <a:rPr lang="en-NZ" b="1" dirty="0">
                <a:solidFill>
                  <a:srgbClr val="383838"/>
                </a:solidFill>
                <a:latin typeface="proxima-nova-1"/>
              </a:rPr>
              <a:t>endpoints</a:t>
            </a:r>
            <a:r>
              <a:rPr lang="en-NZ" dirty="0">
                <a:solidFill>
                  <a:srgbClr val="383838"/>
                </a:solidFill>
                <a:latin typeface="proxima-nova-1"/>
              </a:rPr>
              <a:t> will handle requests.</a:t>
            </a:r>
            <a:endParaRPr lang="en-NZ" dirty="0"/>
          </a:p>
        </p:txBody>
      </p:sp>
    </p:spTree>
    <p:extLst>
      <p:ext uri="{BB962C8B-B14F-4D97-AF65-F5344CB8AC3E}">
        <p14:creationId xmlns:p14="http://schemas.microsoft.com/office/powerpoint/2010/main" val="2390958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421157" y="6444288"/>
            <a:ext cx="501606" cy="122200"/>
          </a:xfrm>
          <a:prstGeom prst="rect">
            <a:avLst/>
          </a:prstGeom>
        </p:spPr>
        <p:txBody>
          <a:bodyPr/>
          <a:lstStyle/>
          <a:p>
            <a:pPr>
              <a:lnSpc>
                <a:spcPct val="90000"/>
              </a:lnSpc>
            </a:pPr>
            <a:fld id="{1BC86A1F-E589-44B2-A543-2EC98F5547A7}" type="slidenum">
              <a:rPr lang="en-US" smtClean="0"/>
              <a:pPr>
                <a:lnSpc>
                  <a:spcPct val="90000"/>
                </a:lnSpc>
              </a:pPr>
              <a:t>37</a:t>
            </a:fld>
            <a:endParaRPr lang="en-US" dirty="0"/>
          </a:p>
        </p:txBody>
      </p:sp>
      <p:sp>
        <p:nvSpPr>
          <p:cNvPr id="4" name="Rectangle 3"/>
          <p:cNvSpPr/>
          <p:nvPr/>
        </p:nvSpPr>
        <p:spPr bwMode="auto">
          <a:xfrm>
            <a:off x="7448823" y="0"/>
            <a:ext cx="4743177" cy="685659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212" tIns="143428" rIns="179285" bIns="448212"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529"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648778" y="666403"/>
            <a:ext cx="1077761" cy="1073845"/>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5" tIns="44813" rIns="89625" bIns="44813" numCol="1" anchor="t" anchorCtr="0" compatLnSpc="1">
            <a:prstTxWarp prst="textNoShape">
              <a:avLst/>
            </a:prstTxWarp>
          </a:bodyPr>
          <a:lstStyle/>
          <a:p>
            <a:pPr defTabSz="896176"/>
            <a:endParaRPr lang="en-US" sz="1765" dirty="0">
              <a:solidFill>
                <a:srgbClr val="000000"/>
              </a:solidFill>
            </a:endParaRPr>
          </a:p>
        </p:txBody>
      </p:sp>
      <p:sp>
        <p:nvSpPr>
          <p:cNvPr id="48" name="Rectangle 47"/>
          <p:cNvSpPr/>
          <p:nvPr/>
        </p:nvSpPr>
        <p:spPr bwMode="auto">
          <a:xfrm>
            <a:off x="38992" y="3661351"/>
            <a:ext cx="7237960"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What usage model do we need?</a:t>
            </a:r>
            <a:endParaRPr lang="en-US" sz="3137" spc="-49" dirty="0">
              <a:solidFill>
                <a:schemeClr val="bg1"/>
              </a:solidFill>
              <a:latin typeface="+mj-lt"/>
            </a:endParaRPr>
          </a:p>
        </p:txBody>
      </p:sp>
      <p:sp>
        <p:nvSpPr>
          <p:cNvPr id="49" name="Rectangle 48"/>
          <p:cNvSpPr/>
          <p:nvPr/>
        </p:nvSpPr>
        <p:spPr bwMode="auto">
          <a:xfrm>
            <a:off x="1" y="2331192"/>
            <a:ext cx="7292850"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Storage</a:t>
            </a:r>
            <a:endParaRPr lang="en-US" sz="3137" spc="-49" dirty="0">
              <a:solidFill>
                <a:schemeClr val="bg1"/>
              </a:solidFill>
              <a:latin typeface="+mj-lt"/>
            </a:endParaRPr>
          </a:p>
        </p:txBody>
      </p:sp>
      <p:sp>
        <p:nvSpPr>
          <p:cNvPr id="52" name="Rectangle 51"/>
          <p:cNvSpPr/>
          <p:nvPr/>
        </p:nvSpPr>
        <p:spPr bwMode="auto">
          <a:xfrm>
            <a:off x="9519" y="887874"/>
            <a:ext cx="7283331" cy="720545"/>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800" dirty="0"/>
              <a:t>Ingestion </a:t>
            </a:r>
            <a:r>
              <a:rPr lang="en-NZ" sz="2800" dirty="0" err="1"/>
              <a:t>EndPoint</a:t>
            </a:r>
            <a:r>
              <a:rPr lang="en-NZ" sz="2800" dirty="0"/>
              <a:t>(s)</a:t>
            </a:r>
            <a:endParaRPr lang="en-US" sz="2800" spc="-49" dirty="0">
              <a:solidFill>
                <a:schemeClr val="bg1"/>
              </a:solidFill>
            </a:endParaRPr>
          </a:p>
        </p:txBody>
      </p:sp>
      <p:sp>
        <p:nvSpPr>
          <p:cNvPr id="75" name="Rectangle 74"/>
          <p:cNvSpPr/>
          <p:nvPr/>
        </p:nvSpPr>
        <p:spPr bwMode="auto">
          <a:xfrm>
            <a:off x="1" y="5221760"/>
            <a:ext cx="7292849"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Which functionality do we need?</a:t>
            </a:r>
            <a:endParaRPr lang="en-US" sz="3137" spc="-49" dirty="0">
              <a:solidFill>
                <a:schemeClr val="bg1"/>
              </a:solidFill>
              <a:latin typeface="+mj-lt"/>
            </a:endParaRPr>
          </a:p>
        </p:txBody>
      </p:sp>
      <p:sp>
        <p:nvSpPr>
          <p:cNvPr id="2" name="Oval 1"/>
          <p:cNvSpPr/>
          <p:nvPr/>
        </p:nvSpPr>
        <p:spPr bwMode="auto">
          <a:xfrm>
            <a:off x="7761545" y="759647"/>
            <a:ext cx="824971" cy="90229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5882" spc="-49" dirty="0">
                <a:gradFill>
                  <a:gsLst>
                    <a:gs pos="1250">
                      <a:srgbClr val="FFFFFF"/>
                    </a:gs>
                    <a:gs pos="10417">
                      <a:srgbClr val="FFFFFF"/>
                    </a:gs>
                  </a:gsLst>
                  <a:lin ang="5400000" scaled="0"/>
                </a:gradFill>
              </a:rPr>
              <a:t>1</a:t>
            </a:r>
          </a:p>
        </p:txBody>
      </p:sp>
      <p:sp>
        <p:nvSpPr>
          <p:cNvPr id="11" name="Rectangle 10"/>
          <p:cNvSpPr/>
          <p:nvPr/>
        </p:nvSpPr>
        <p:spPr bwMode="auto">
          <a:xfrm>
            <a:off x="-11551" y="3661351"/>
            <a:ext cx="7315949"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Security</a:t>
            </a:r>
            <a:endParaRPr lang="en-US" sz="3137" spc="-49" dirty="0">
              <a:solidFill>
                <a:schemeClr val="bg1"/>
              </a:solidFill>
              <a:latin typeface="+mj-lt"/>
            </a:endParaRPr>
          </a:p>
        </p:txBody>
      </p:sp>
      <p:sp>
        <p:nvSpPr>
          <p:cNvPr id="12" name="Rectangle 11"/>
          <p:cNvSpPr/>
          <p:nvPr/>
        </p:nvSpPr>
        <p:spPr bwMode="auto">
          <a:xfrm>
            <a:off x="-1612" y="2332750"/>
            <a:ext cx="7339046"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Storage</a:t>
            </a:r>
            <a:endParaRPr lang="en-US" sz="3137" spc="-49" dirty="0">
              <a:solidFill>
                <a:schemeClr val="bg1"/>
              </a:solidFill>
              <a:latin typeface="+mj-lt"/>
            </a:endParaRPr>
          </a:p>
        </p:txBody>
      </p:sp>
      <p:sp>
        <p:nvSpPr>
          <p:cNvPr id="13" name="Rectangle 12"/>
          <p:cNvSpPr/>
          <p:nvPr/>
        </p:nvSpPr>
        <p:spPr bwMode="auto">
          <a:xfrm>
            <a:off x="0" y="5221760"/>
            <a:ext cx="7292850"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Availability &amp; DR </a:t>
            </a:r>
            <a:endParaRPr lang="en-US" sz="3137" spc="-49" dirty="0">
              <a:solidFill>
                <a:schemeClr val="bg1"/>
              </a:solidFill>
              <a:latin typeface="+mj-lt"/>
            </a:endParaRPr>
          </a:p>
        </p:txBody>
      </p:sp>
      <p:sp>
        <p:nvSpPr>
          <p:cNvPr id="16" name="Oval 15"/>
          <p:cNvSpPr/>
          <p:nvPr/>
        </p:nvSpPr>
        <p:spPr bwMode="auto">
          <a:xfrm>
            <a:off x="7775173" y="2260278"/>
            <a:ext cx="824971" cy="79899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5882" spc="-49" dirty="0">
                <a:gradFill>
                  <a:gsLst>
                    <a:gs pos="1250">
                      <a:srgbClr val="FFFFFF"/>
                    </a:gs>
                    <a:gs pos="10417">
                      <a:srgbClr val="FFFFFF"/>
                    </a:gs>
                  </a:gsLst>
                  <a:lin ang="5400000" scaled="0"/>
                </a:gradFill>
              </a:rPr>
              <a:t>2</a:t>
            </a:r>
          </a:p>
        </p:txBody>
      </p:sp>
      <p:sp>
        <p:nvSpPr>
          <p:cNvPr id="17" name="Rectangle 16"/>
          <p:cNvSpPr/>
          <p:nvPr/>
        </p:nvSpPr>
        <p:spPr bwMode="auto">
          <a:xfrm>
            <a:off x="3979" y="844216"/>
            <a:ext cx="7292851"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Ingestion </a:t>
            </a:r>
            <a:r>
              <a:rPr lang="en-NZ" sz="3137" spc="-49" dirty="0" err="1">
                <a:solidFill>
                  <a:schemeClr val="bg1"/>
                </a:solidFill>
                <a:latin typeface="+mj-lt"/>
              </a:rPr>
              <a:t>EndPoint</a:t>
            </a:r>
            <a:r>
              <a:rPr lang="en-NZ" sz="3137" spc="-49" dirty="0">
                <a:solidFill>
                  <a:schemeClr val="bg1"/>
                </a:solidFill>
                <a:latin typeface="+mj-lt"/>
              </a:rPr>
              <a:t> (s)</a:t>
            </a:r>
            <a:endParaRPr lang="en-US" sz="3137" spc="-49" dirty="0">
              <a:solidFill>
                <a:schemeClr val="bg1"/>
              </a:solidFill>
              <a:latin typeface="+mj-lt"/>
            </a:endParaRPr>
          </a:p>
        </p:txBody>
      </p:sp>
      <p:sp>
        <p:nvSpPr>
          <p:cNvPr id="18" name="Rectangle 17">
            <a:extLst>
              <a:ext uri="{FF2B5EF4-FFF2-40B4-BE49-F238E27FC236}">
                <a16:creationId xmlns:a16="http://schemas.microsoft.com/office/drawing/2014/main" id="{AFD76E16-DCF5-4A01-87D9-BB51DE70C2A4}"/>
              </a:ext>
            </a:extLst>
          </p:cNvPr>
          <p:cNvSpPr/>
          <p:nvPr/>
        </p:nvSpPr>
        <p:spPr>
          <a:xfrm>
            <a:off x="7782431" y="5353424"/>
            <a:ext cx="4075959" cy="961289"/>
          </a:xfrm>
          <a:prstGeom prst="rect">
            <a:avLst/>
          </a:prstGeom>
        </p:spPr>
        <p:txBody>
          <a:bodyPr wrap="square">
            <a:spAutoFit/>
          </a:bodyPr>
          <a:lstStyle/>
          <a:p>
            <a:pPr fontAlgn="base">
              <a:lnSpc>
                <a:spcPct val="90000"/>
              </a:lnSpc>
              <a:spcBef>
                <a:spcPct val="0"/>
              </a:spcBef>
              <a:spcAft>
                <a:spcPct val="0"/>
              </a:spcAft>
            </a:pPr>
            <a:r>
              <a:rPr lang="en-NZ" sz="3137" dirty="0">
                <a:gradFill>
                  <a:gsLst>
                    <a:gs pos="0">
                      <a:schemeClr val="bg1"/>
                    </a:gs>
                    <a:gs pos="100000">
                      <a:schemeClr val="bg1"/>
                    </a:gs>
                  </a:gsLst>
                  <a:lin ang="5400000" scaled="1"/>
                </a:gradFill>
              </a:rPr>
              <a:t>Serverless </a:t>
            </a:r>
          </a:p>
          <a:p>
            <a:pPr fontAlgn="base">
              <a:lnSpc>
                <a:spcPct val="90000"/>
              </a:lnSpc>
              <a:spcBef>
                <a:spcPct val="0"/>
              </a:spcBef>
              <a:spcAft>
                <a:spcPct val="0"/>
              </a:spcAft>
            </a:pPr>
            <a:r>
              <a:rPr lang="en-NZ" sz="3137" dirty="0">
                <a:gradFill>
                  <a:gsLst>
                    <a:gs pos="0">
                      <a:schemeClr val="bg1"/>
                    </a:gs>
                    <a:gs pos="100000">
                      <a:schemeClr val="bg1"/>
                    </a:gs>
                  </a:gsLst>
                  <a:lin ang="5400000" scaled="1"/>
                </a:gradFill>
              </a:rPr>
              <a:t>Architecture - Planning</a:t>
            </a:r>
            <a:endParaRPr lang="en-US" sz="3137" b="1" dirty="0">
              <a:gradFill>
                <a:gsLst>
                  <a:gs pos="0">
                    <a:schemeClr val="bg1"/>
                  </a:gs>
                  <a:gs pos="100000">
                    <a:schemeClr val="bg1"/>
                  </a:gs>
                </a:gsLst>
                <a:lin ang="5400000" scaled="1"/>
              </a:gradFill>
            </a:endParaRPr>
          </a:p>
        </p:txBody>
      </p:sp>
    </p:spTree>
    <p:extLst>
      <p:ext uri="{BB962C8B-B14F-4D97-AF65-F5344CB8AC3E}">
        <p14:creationId xmlns:p14="http://schemas.microsoft.com/office/powerpoint/2010/main" val="381835914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42" presetClass="path" presetSubtype="0" accel="50000" decel="50000" fill="hold" grpId="0" nodeType="withEffect">
                                  <p:stCondLst>
                                    <p:cond delay="0"/>
                                  </p:stCondLst>
                                  <p:childTnLst>
                                    <p:animMotion origin="layout" path="M 1.32755E-7 -2.5783E-6 L 1.32755E-7 0.21471 " pathEditMode="relative" rAng="0" ptsTypes="AA">
                                      <p:cBhvr>
                                        <p:cTn id="12" dur="1000" fill="hold"/>
                                        <p:tgtEl>
                                          <p:spTgt spid="6"/>
                                        </p:tgtEl>
                                        <p:attrNameLst>
                                          <p:attrName>ppt_x</p:attrName>
                                          <p:attrName>ppt_y</p:attrName>
                                        </p:attrNameLst>
                                      </p:cBhvr>
                                      <p:rCtr x="0" y="10735"/>
                                    </p:animMotion>
                                  </p:childTnLst>
                                </p:cTn>
                              </p:par>
                              <p:par>
                                <p:cTn id="13" presetID="10" presetClass="exit" presetSubtype="0" fill="hold" grpId="0" nodeType="withEffect">
                                  <p:stCondLst>
                                    <p:cond delay="75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ntr" presetSubtype="0" fill="hold" grpId="0"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2"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6E86FE-3083-4690-8F1C-3BA9CFF1A11C}"/>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Storage</a:t>
            </a:r>
            <a:endParaRPr lang="en-US" sz="3137" spc="-49" dirty="0">
              <a:solidFill>
                <a:schemeClr val="bg1"/>
              </a:solidFill>
              <a:latin typeface="+mj-lt"/>
            </a:endParaRPr>
          </a:p>
        </p:txBody>
      </p:sp>
      <p:sp>
        <p:nvSpPr>
          <p:cNvPr id="6" name="Rectangle 5">
            <a:extLst>
              <a:ext uri="{FF2B5EF4-FFF2-40B4-BE49-F238E27FC236}">
                <a16:creationId xmlns:a16="http://schemas.microsoft.com/office/drawing/2014/main" id="{6F64FAC6-DF03-4D00-916B-90F8E7E8CB21}"/>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58DD633C-2256-46C7-889E-A651CC520E47}"/>
              </a:ext>
            </a:extLst>
          </p:cNvPr>
          <p:cNvSpPr/>
          <p:nvPr/>
        </p:nvSpPr>
        <p:spPr>
          <a:xfrm>
            <a:off x="616226" y="1808231"/>
            <a:ext cx="2854115" cy="369332"/>
          </a:xfrm>
          <a:prstGeom prst="rect">
            <a:avLst/>
          </a:prstGeom>
        </p:spPr>
        <p:txBody>
          <a:bodyPr wrap="none">
            <a:spAutoFit/>
          </a:bodyPr>
          <a:lstStyle/>
          <a:p>
            <a:r>
              <a:rPr lang="en-NZ" dirty="0">
                <a:solidFill>
                  <a:srgbClr val="383838"/>
                </a:solidFill>
                <a:latin typeface="proxima-nova-1"/>
              </a:rPr>
              <a:t>Real Time v/s Batch Routing</a:t>
            </a:r>
          </a:p>
        </p:txBody>
      </p:sp>
      <p:pic>
        <p:nvPicPr>
          <p:cNvPr id="8" name="Picture 7" descr="Image result for cloud storage">
            <a:extLst>
              <a:ext uri="{FF2B5EF4-FFF2-40B4-BE49-F238E27FC236}">
                <a16:creationId xmlns:a16="http://schemas.microsoft.com/office/drawing/2014/main" id="{5B538E2E-9189-4CAF-8959-D56369234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054" y="168498"/>
            <a:ext cx="2969720" cy="29697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47596FF-2544-47D7-A374-93AA491A504C}"/>
              </a:ext>
            </a:extLst>
          </p:cNvPr>
          <p:cNvSpPr/>
          <p:nvPr/>
        </p:nvSpPr>
        <p:spPr>
          <a:xfrm>
            <a:off x="54440" y="1025583"/>
            <a:ext cx="6674353" cy="369332"/>
          </a:xfrm>
          <a:prstGeom prst="rect">
            <a:avLst/>
          </a:prstGeom>
        </p:spPr>
        <p:txBody>
          <a:bodyPr wrap="square">
            <a:spAutoFit/>
          </a:bodyPr>
          <a:lstStyle/>
          <a:p>
            <a:r>
              <a:rPr lang="en-NZ" dirty="0"/>
              <a:t>How </a:t>
            </a:r>
            <a:r>
              <a:rPr lang="en-NZ" b="1" dirty="0"/>
              <a:t>data </a:t>
            </a:r>
            <a:r>
              <a:rPr lang="en-NZ" dirty="0"/>
              <a:t>is </a:t>
            </a:r>
            <a:r>
              <a:rPr lang="en-NZ" b="1" dirty="0"/>
              <a:t>stored </a:t>
            </a:r>
            <a:r>
              <a:rPr lang="en-NZ" dirty="0"/>
              <a:t>and </a:t>
            </a:r>
            <a:r>
              <a:rPr lang="en-NZ" b="1" dirty="0"/>
              <a:t>processed </a:t>
            </a:r>
            <a:r>
              <a:rPr lang="en-NZ" dirty="0"/>
              <a:t>by </a:t>
            </a:r>
            <a:r>
              <a:rPr lang="en-NZ" b="1" dirty="0"/>
              <a:t>downstream</a:t>
            </a:r>
            <a:r>
              <a:rPr lang="en-NZ" dirty="0"/>
              <a:t> services.</a:t>
            </a:r>
          </a:p>
        </p:txBody>
      </p:sp>
    </p:spTree>
    <p:extLst>
      <p:ext uri="{BB962C8B-B14F-4D97-AF65-F5344CB8AC3E}">
        <p14:creationId xmlns:p14="http://schemas.microsoft.com/office/powerpoint/2010/main" val="3016409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29BB32-278B-4860-A36E-261AFA86ACDE}"/>
              </a:ext>
            </a:extLst>
          </p:cNvPr>
          <p:cNvSpPr/>
          <p:nvPr/>
        </p:nvSpPr>
        <p:spPr>
          <a:xfrm>
            <a:off x="54440" y="1025583"/>
            <a:ext cx="6674353" cy="369332"/>
          </a:xfrm>
          <a:prstGeom prst="rect">
            <a:avLst/>
          </a:prstGeom>
        </p:spPr>
        <p:txBody>
          <a:bodyPr wrap="square">
            <a:spAutoFit/>
          </a:bodyPr>
          <a:lstStyle/>
          <a:p>
            <a:r>
              <a:rPr lang="en-NZ" dirty="0"/>
              <a:t>How </a:t>
            </a:r>
            <a:r>
              <a:rPr lang="en-NZ" b="1" dirty="0"/>
              <a:t>data </a:t>
            </a:r>
            <a:r>
              <a:rPr lang="en-NZ" dirty="0"/>
              <a:t>is </a:t>
            </a:r>
            <a:r>
              <a:rPr lang="en-NZ" b="1" dirty="0"/>
              <a:t>stored </a:t>
            </a:r>
            <a:r>
              <a:rPr lang="en-NZ" dirty="0"/>
              <a:t>and </a:t>
            </a:r>
            <a:r>
              <a:rPr lang="en-NZ" b="1" dirty="0"/>
              <a:t>processed </a:t>
            </a:r>
            <a:r>
              <a:rPr lang="en-NZ" dirty="0"/>
              <a:t>by </a:t>
            </a:r>
            <a:r>
              <a:rPr lang="en-NZ" b="1" dirty="0"/>
              <a:t>downstream</a:t>
            </a:r>
            <a:r>
              <a:rPr lang="en-NZ" dirty="0"/>
              <a:t> services.</a:t>
            </a:r>
          </a:p>
        </p:txBody>
      </p:sp>
      <p:sp>
        <p:nvSpPr>
          <p:cNvPr id="3" name="Rectangle 2">
            <a:extLst>
              <a:ext uri="{FF2B5EF4-FFF2-40B4-BE49-F238E27FC236}">
                <a16:creationId xmlns:a16="http://schemas.microsoft.com/office/drawing/2014/main" id="{94013360-195D-47B4-A9B0-B6474016575A}"/>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Storage</a:t>
            </a:r>
            <a:endParaRPr lang="en-US" sz="3137" spc="-49" dirty="0">
              <a:solidFill>
                <a:schemeClr val="bg1"/>
              </a:solidFill>
              <a:latin typeface="+mj-lt"/>
            </a:endParaRPr>
          </a:p>
        </p:txBody>
      </p:sp>
      <p:sp>
        <p:nvSpPr>
          <p:cNvPr id="4" name="Rectangle 3">
            <a:extLst>
              <a:ext uri="{FF2B5EF4-FFF2-40B4-BE49-F238E27FC236}">
                <a16:creationId xmlns:a16="http://schemas.microsoft.com/office/drawing/2014/main" id="{37919724-A540-4F81-8AD6-D8A8566E31A1}"/>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5" name="Rectangle 4">
            <a:extLst>
              <a:ext uri="{FF2B5EF4-FFF2-40B4-BE49-F238E27FC236}">
                <a16:creationId xmlns:a16="http://schemas.microsoft.com/office/drawing/2014/main" id="{AFF5C93B-4002-4DC7-9646-119D0A5CFD54}"/>
              </a:ext>
            </a:extLst>
          </p:cNvPr>
          <p:cNvSpPr/>
          <p:nvPr/>
        </p:nvSpPr>
        <p:spPr>
          <a:xfrm>
            <a:off x="616226" y="1808231"/>
            <a:ext cx="2854115" cy="369332"/>
          </a:xfrm>
          <a:prstGeom prst="rect">
            <a:avLst/>
          </a:prstGeom>
        </p:spPr>
        <p:txBody>
          <a:bodyPr wrap="none">
            <a:spAutoFit/>
          </a:bodyPr>
          <a:lstStyle/>
          <a:p>
            <a:r>
              <a:rPr lang="en-NZ" dirty="0">
                <a:solidFill>
                  <a:srgbClr val="383838"/>
                </a:solidFill>
                <a:latin typeface="proxima-nova-1"/>
              </a:rPr>
              <a:t>Real Time v/s Batch Routing</a:t>
            </a:r>
          </a:p>
        </p:txBody>
      </p:sp>
      <p:pic>
        <p:nvPicPr>
          <p:cNvPr id="6" name="Picture 5" descr="Image result for cloud storage">
            <a:extLst>
              <a:ext uri="{FF2B5EF4-FFF2-40B4-BE49-F238E27FC236}">
                <a16:creationId xmlns:a16="http://schemas.microsoft.com/office/drawing/2014/main" id="{B2929F2A-137D-4CAA-ACB3-D3BB114EF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054" y="168498"/>
            <a:ext cx="2969720" cy="29697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B2F02A2-44AA-4683-8358-D07D48F403E8}"/>
              </a:ext>
            </a:extLst>
          </p:cNvPr>
          <p:cNvSpPr/>
          <p:nvPr/>
        </p:nvSpPr>
        <p:spPr>
          <a:xfrm>
            <a:off x="6344124" y="4858589"/>
            <a:ext cx="2643288" cy="400110"/>
          </a:xfrm>
          <a:prstGeom prst="rect">
            <a:avLst/>
          </a:prstGeom>
        </p:spPr>
        <p:txBody>
          <a:bodyPr wrap="none">
            <a:spAutoFit/>
          </a:bodyPr>
          <a:lstStyle/>
          <a:p>
            <a:r>
              <a:rPr lang="en-NZ" sz="2000" dirty="0">
                <a:solidFill>
                  <a:srgbClr val="383838"/>
                </a:solidFill>
                <a:latin typeface="proxima-nova-1"/>
              </a:rPr>
              <a:t> Azure Stream Analytics</a:t>
            </a:r>
            <a:endParaRPr lang="en-NZ" sz="2000" dirty="0"/>
          </a:p>
        </p:txBody>
      </p:sp>
      <p:sp>
        <p:nvSpPr>
          <p:cNvPr id="8" name="Rectangle 7">
            <a:extLst>
              <a:ext uri="{FF2B5EF4-FFF2-40B4-BE49-F238E27FC236}">
                <a16:creationId xmlns:a16="http://schemas.microsoft.com/office/drawing/2014/main" id="{EC1FDC96-3C30-44F1-B896-B87AF790E60F}"/>
              </a:ext>
            </a:extLst>
          </p:cNvPr>
          <p:cNvSpPr/>
          <p:nvPr/>
        </p:nvSpPr>
        <p:spPr>
          <a:xfrm>
            <a:off x="6441993" y="5793773"/>
            <a:ext cx="2041072" cy="400110"/>
          </a:xfrm>
          <a:prstGeom prst="rect">
            <a:avLst/>
          </a:prstGeom>
        </p:spPr>
        <p:txBody>
          <a:bodyPr wrap="none">
            <a:spAutoFit/>
          </a:bodyPr>
          <a:lstStyle/>
          <a:p>
            <a:r>
              <a:rPr lang="en-NZ" sz="2000" dirty="0">
                <a:solidFill>
                  <a:srgbClr val="383838"/>
                </a:solidFill>
                <a:latin typeface="proxima-nova-1"/>
              </a:rPr>
              <a:t>Azure Time Series</a:t>
            </a:r>
            <a:endParaRPr lang="en-NZ" sz="2000" dirty="0"/>
          </a:p>
        </p:txBody>
      </p:sp>
      <p:pic>
        <p:nvPicPr>
          <p:cNvPr id="9" name="Picture 8" descr="Image result for data in motion gif">
            <a:extLst>
              <a:ext uri="{FF2B5EF4-FFF2-40B4-BE49-F238E27FC236}">
                <a16:creationId xmlns:a16="http://schemas.microsoft.com/office/drawing/2014/main" id="{2A779B08-EFE4-482B-956C-6C1849F0D06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27297" y="4744418"/>
            <a:ext cx="1116827" cy="6284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data in motion gif">
            <a:extLst>
              <a:ext uri="{FF2B5EF4-FFF2-40B4-BE49-F238E27FC236}">
                <a16:creationId xmlns:a16="http://schemas.microsoft.com/office/drawing/2014/main" id="{9F97A61A-A8F2-4118-B1E4-A5A108D1834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7297" y="5575018"/>
            <a:ext cx="1116827" cy="837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E86DEEA-238C-4B8C-AD68-98E8EFFA86C1}"/>
              </a:ext>
            </a:extLst>
          </p:cNvPr>
          <p:cNvSpPr/>
          <p:nvPr/>
        </p:nvSpPr>
        <p:spPr>
          <a:xfrm>
            <a:off x="3388936" y="4914185"/>
            <a:ext cx="1734064" cy="400110"/>
          </a:xfrm>
          <a:prstGeom prst="rect">
            <a:avLst/>
          </a:prstGeom>
        </p:spPr>
        <p:txBody>
          <a:bodyPr wrap="none">
            <a:spAutoFit/>
          </a:bodyPr>
          <a:lstStyle/>
          <a:p>
            <a:r>
              <a:rPr lang="en-NZ" sz="2000" dirty="0">
                <a:solidFill>
                  <a:srgbClr val="383838"/>
                </a:solidFill>
                <a:latin typeface="proxima-nova-1"/>
              </a:rPr>
              <a:t>Data in motion</a:t>
            </a:r>
            <a:endParaRPr lang="en-NZ" sz="2000" dirty="0"/>
          </a:p>
        </p:txBody>
      </p:sp>
      <p:sp>
        <p:nvSpPr>
          <p:cNvPr id="12" name="Rectangle 11">
            <a:extLst>
              <a:ext uri="{FF2B5EF4-FFF2-40B4-BE49-F238E27FC236}">
                <a16:creationId xmlns:a16="http://schemas.microsoft.com/office/drawing/2014/main" id="{B396F9F8-D5BC-46CE-9920-5CEB279608DF}"/>
              </a:ext>
            </a:extLst>
          </p:cNvPr>
          <p:cNvSpPr/>
          <p:nvPr/>
        </p:nvSpPr>
        <p:spPr>
          <a:xfrm>
            <a:off x="2675871" y="5793773"/>
            <a:ext cx="2453557" cy="400110"/>
          </a:xfrm>
          <a:prstGeom prst="rect">
            <a:avLst/>
          </a:prstGeom>
        </p:spPr>
        <p:txBody>
          <a:bodyPr wrap="none">
            <a:spAutoFit/>
          </a:bodyPr>
          <a:lstStyle/>
          <a:p>
            <a:r>
              <a:rPr lang="en-NZ" sz="2000" dirty="0">
                <a:solidFill>
                  <a:srgbClr val="383838"/>
                </a:solidFill>
                <a:latin typeface="proxima-nova-1"/>
              </a:rPr>
              <a:t>Records over a period</a:t>
            </a:r>
            <a:endParaRPr lang="en-NZ" sz="2000" dirty="0"/>
          </a:p>
        </p:txBody>
      </p:sp>
      <p:pic>
        <p:nvPicPr>
          <p:cNvPr id="11266" name="Picture 2" descr="Image result for selection">
            <a:extLst>
              <a:ext uri="{FF2B5EF4-FFF2-40B4-BE49-F238E27FC236}">
                <a16:creationId xmlns:a16="http://schemas.microsoft.com/office/drawing/2014/main" id="{17B3D617-06E6-4E39-B6C5-D1277FD1D2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3" y="2819584"/>
            <a:ext cx="3609363" cy="1744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4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serverless funny">
            <a:extLst>
              <a:ext uri="{FF2B5EF4-FFF2-40B4-BE49-F238E27FC236}">
                <a16:creationId xmlns:a16="http://schemas.microsoft.com/office/drawing/2014/main" id="{7EEA2DBF-9814-4000-9DA4-2EA47F6CE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2128614"/>
            <a:ext cx="2879083" cy="260077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Related image">
            <a:extLst>
              <a:ext uri="{FF2B5EF4-FFF2-40B4-BE49-F238E27FC236}">
                <a16:creationId xmlns:a16="http://schemas.microsoft.com/office/drawing/2014/main" id="{18DF0382-8515-487F-9D21-674885ED4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7976" y="2619406"/>
            <a:ext cx="2880360" cy="162020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Related image">
            <a:extLst>
              <a:ext uri="{FF2B5EF4-FFF2-40B4-BE49-F238E27FC236}">
                <a16:creationId xmlns:a16="http://schemas.microsoft.com/office/drawing/2014/main" id="{8BD0D22F-EBB8-472D-8AE9-1DE1ECB12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3941" y="2618898"/>
            <a:ext cx="2880360" cy="16202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C8E11BE-96A2-496E-AEB3-DD083D047AC9}"/>
              </a:ext>
            </a:extLst>
          </p:cNvPr>
          <p:cNvPicPr>
            <a:picLocks noChangeAspect="1"/>
          </p:cNvPicPr>
          <p:nvPr/>
        </p:nvPicPr>
        <p:blipFill>
          <a:blip r:embed="rId4"/>
          <a:stretch>
            <a:fillRect/>
          </a:stretch>
        </p:blipFill>
        <p:spPr>
          <a:xfrm>
            <a:off x="4251489" y="568817"/>
            <a:ext cx="7758259" cy="6039373"/>
          </a:xfrm>
          <a:prstGeom prst="rect">
            <a:avLst/>
          </a:prstGeom>
        </p:spPr>
      </p:pic>
    </p:spTree>
    <p:extLst>
      <p:ext uri="{BB962C8B-B14F-4D97-AF65-F5344CB8AC3E}">
        <p14:creationId xmlns:p14="http://schemas.microsoft.com/office/powerpoint/2010/main" val="63607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494A9A-6287-4196-8F15-74F27F501A3E}"/>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Storage</a:t>
            </a:r>
            <a:endParaRPr lang="en-US" sz="3137" spc="-49" dirty="0">
              <a:solidFill>
                <a:schemeClr val="bg1"/>
              </a:solidFill>
              <a:latin typeface="+mj-lt"/>
            </a:endParaRPr>
          </a:p>
        </p:txBody>
      </p:sp>
      <p:sp>
        <p:nvSpPr>
          <p:cNvPr id="4" name="Rectangle 3">
            <a:extLst>
              <a:ext uri="{FF2B5EF4-FFF2-40B4-BE49-F238E27FC236}">
                <a16:creationId xmlns:a16="http://schemas.microsoft.com/office/drawing/2014/main" id="{DD5E5C18-A854-4C2E-A9D0-361010FC4809}"/>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5" name="Rectangle 4">
            <a:extLst>
              <a:ext uri="{FF2B5EF4-FFF2-40B4-BE49-F238E27FC236}">
                <a16:creationId xmlns:a16="http://schemas.microsoft.com/office/drawing/2014/main" id="{3237E7E9-8949-4427-AD01-B41B1CB8FFCB}"/>
              </a:ext>
            </a:extLst>
          </p:cNvPr>
          <p:cNvSpPr/>
          <p:nvPr/>
        </p:nvSpPr>
        <p:spPr>
          <a:xfrm>
            <a:off x="616226" y="1808231"/>
            <a:ext cx="2854115" cy="369332"/>
          </a:xfrm>
          <a:prstGeom prst="rect">
            <a:avLst/>
          </a:prstGeom>
        </p:spPr>
        <p:txBody>
          <a:bodyPr wrap="none">
            <a:spAutoFit/>
          </a:bodyPr>
          <a:lstStyle/>
          <a:p>
            <a:r>
              <a:rPr lang="en-NZ" dirty="0">
                <a:solidFill>
                  <a:srgbClr val="383838"/>
                </a:solidFill>
                <a:latin typeface="proxima-nova-1"/>
              </a:rPr>
              <a:t>Real Time v/s Batch Routing</a:t>
            </a:r>
          </a:p>
        </p:txBody>
      </p:sp>
      <p:sp>
        <p:nvSpPr>
          <p:cNvPr id="6" name="Rectangle 5">
            <a:extLst>
              <a:ext uri="{FF2B5EF4-FFF2-40B4-BE49-F238E27FC236}">
                <a16:creationId xmlns:a16="http://schemas.microsoft.com/office/drawing/2014/main" id="{66B1CAA5-6DF1-4AAB-9735-DC1A432C27B9}"/>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16F61759-473B-44C5-8B9A-74ACD4AB02CC}"/>
              </a:ext>
            </a:extLst>
          </p:cNvPr>
          <p:cNvSpPr/>
          <p:nvPr/>
        </p:nvSpPr>
        <p:spPr>
          <a:xfrm>
            <a:off x="616226" y="2372844"/>
            <a:ext cx="6423297" cy="369332"/>
          </a:xfrm>
          <a:prstGeom prst="rect">
            <a:avLst/>
          </a:prstGeom>
        </p:spPr>
        <p:txBody>
          <a:bodyPr wrap="none">
            <a:spAutoFit/>
          </a:bodyPr>
          <a:lstStyle/>
          <a:p>
            <a:r>
              <a:rPr lang="en-NZ" dirty="0">
                <a:solidFill>
                  <a:srgbClr val="383838"/>
                </a:solidFill>
                <a:latin typeface="proxima-nova-1"/>
              </a:rPr>
              <a:t>Does the incoming data has any </a:t>
            </a:r>
            <a:r>
              <a:rPr lang="en-NZ" b="1" dirty="0">
                <a:solidFill>
                  <a:srgbClr val="383838"/>
                </a:solidFill>
                <a:latin typeface="proxima-nova-1"/>
              </a:rPr>
              <a:t>tags </a:t>
            </a:r>
            <a:r>
              <a:rPr lang="en-NZ" dirty="0">
                <a:solidFill>
                  <a:srgbClr val="383838"/>
                </a:solidFill>
                <a:latin typeface="proxima-nova-1"/>
              </a:rPr>
              <a:t>to classify / categories data?</a:t>
            </a:r>
          </a:p>
        </p:txBody>
      </p:sp>
      <p:pic>
        <p:nvPicPr>
          <p:cNvPr id="8" name="Picture 7" descr="Image result for cloud storage">
            <a:extLst>
              <a:ext uri="{FF2B5EF4-FFF2-40B4-BE49-F238E27FC236}">
                <a16:creationId xmlns:a16="http://schemas.microsoft.com/office/drawing/2014/main" id="{BF9A3455-1C92-45E7-8757-56944AC3D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054" y="168498"/>
            <a:ext cx="2969720" cy="2969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descr="Related image">
            <a:extLst>
              <a:ext uri="{FF2B5EF4-FFF2-40B4-BE49-F238E27FC236}">
                <a16:creationId xmlns:a16="http://schemas.microsoft.com/office/drawing/2014/main" id="{7E450B50-F866-4892-9530-E5649D912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499" y="3334674"/>
            <a:ext cx="1580472" cy="82974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B05847C-122F-4B14-A024-8089C9839CA5}"/>
              </a:ext>
            </a:extLst>
          </p:cNvPr>
          <p:cNvSpPr/>
          <p:nvPr/>
        </p:nvSpPr>
        <p:spPr>
          <a:xfrm>
            <a:off x="1431378" y="3522423"/>
            <a:ext cx="1709250" cy="400110"/>
          </a:xfrm>
          <a:prstGeom prst="rect">
            <a:avLst/>
          </a:prstGeom>
        </p:spPr>
        <p:txBody>
          <a:bodyPr wrap="none">
            <a:spAutoFit/>
          </a:bodyPr>
          <a:lstStyle/>
          <a:p>
            <a:r>
              <a:rPr lang="en-NZ" sz="2000" dirty="0">
                <a:solidFill>
                  <a:srgbClr val="383838"/>
                </a:solidFill>
                <a:latin typeface="proxima-nova-1"/>
              </a:rPr>
              <a:t>Azure IoT Hub </a:t>
            </a:r>
            <a:endParaRPr lang="en-NZ" sz="2000" dirty="0"/>
          </a:p>
        </p:txBody>
      </p:sp>
      <p:sp>
        <p:nvSpPr>
          <p:cNvPr id="13" name="Rectangle 12">
            <a:extLst>
              <a:ext uri="{FF2B5EF4-FFF2-40B4-BE49-F238E27FC236}">
                <a16:creationId xmlns:a16="http://schemas.microsoft.com/office/drawing/2014/main" id="{AA10B8A6-D3D8-4C82-AE9F-FBA52834BE06}"/>
              </a:ext>
            </a:extLst>
          </p:cNvPr>
          <p:cNvSpPr/>
          <p:nvPr/>
        </p:nvSpPr>
        <p:spPr>
          <a:xfrm>
            <a:off x="4982669" y="3441132"/>
            <a:ext cx="2023952" cy="400110"/>
          </a:xfrm>
          <a:prstGeom prst="rect">
            <a:avLst/>
          </a:prstGeom>
        </p:spPr>
        <p:txBody>
          <a:bodyPr wrap="none">
            <a:spAutoFit/>
          </a:bodyPr>
          <a:lstStyle/>
          <a:p>
            <a:r>
              <a:rPr lang="en-NZ" sz="2000" u="sng" dirty="0">
                <a:solidFill>
                  <a:srgbClr val="00AADC"/>
                </a:solidFill>
                <a:latin typeface="proxima-nova-1"/>
                <a:hlinkClick r:id="rId4"/>
              </a:rPr>
              <a:t>Message Routing</a:t>
            </a:r>
            <a:r>
              <a:rPr lang="en-NZ" sz="2000" dirty="0">
                <a:solidFill>
                  <a:srgbClr val="383838"/>
                </a:solidFill>
                <a:latin typeface="proxima-nova-1"/>
              </a:rPr>
              <a:t> </a:t>
            </a:r>
            <a:endParaRPr lang="en-NZ" sz="2000" dirty="0"/>
          </a:p>
        </p:txBody>
      </p:sp>
      <p:pic>
        <p:nvPicPr>
          <p:cNvPr id="13314" name="Picture 2" descr="Image result for iot hub">
            <a:extLst>
              <a:ext uri="{FF2B5EF4-FFF2-40B4-BE49-F238E27FC236}">
                <a16:creationId xmlns:a16="http://schemas.microsoft.com/office/drawing/2014/main" id="{C854D606-1219-4A2C-A8C7-D7E519F4A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342" y="4322998"/>
            <a:ext cx="4993064" cy="236650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result for no code">
            <a:extLst>
              <a:ext uri="{FF2B5EF4-FFF2-40B4-BE49-F238E27FC236}">
                <a16:creationId xmlns:a16="http://schemas.microsoft.com/office/drawing/2014/main" id="{84858667-E407-4129-9A92-4392F799C1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142" y="4856400"/>
            <a:ext cx="2231211" cy="129969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D8F65D9-A2B4-48B4-81F1-C7349A36DEEC}"/>
              </a:ext>
            </a:extLst>
          </p:cNvPr>
          <p:cNvSpPr/>
          <p:nvPr/>
        </p:nvSpPr>
        <p:spPr>
          <a:xfrm>
            <a:off x="54440" y="1025583"/>
            <a:ext cx="6674353" cy="369332"/>
          </a:xfrm>
          <a:prstGeom prst="rect">
            <a:avLst/>
          </a:prstGeom>
        </p:spPr>
        <p:txBody>
          <a:bodyPr wrap="square">
            <a:spAutoFit/>
          </a:bodyPr>
          <a:lstStyle/>
          <a:p>
            <a:r>
              <a:rPr lang="en-NZ" dirty="0"/>
              <a:t>How </a:t>
            </a:r>
            <a:r>
              <a:rPr lang="en-NZ" b="1" dirty="0"/>
              <a:t>data </a:t>
            </a:r>
            <a:r>
              <a:rPr lang="en-NZ" dirty="0"/>
              <a:t>is </a:t>
            </a:r>
            <a:r>
              <a:rPr lang="en-NZ" b="1" dirty="0"/>
              <a:t>stored </a:t>
            </a:r>
            <a:r>
              <a:rPr lang="en-NZ" dirty="0"/>
              <a:t>and </a:t>
            </a:r>
            <a:r>
              <a:rPr lang="en-NZ" b="1" dirty="0"/>
              <a:t>processed </a:t>
            </a:r>
            <a:r>
              <a:rPr lang="en-NZ" dirty="0"/>
              <a:t>by </a:t>
            </a:r>
            <a:r>
              <a:rPr lang="en-NZ" b="1" dirty="0"/>
              <a:t>downstream</a:t>
            </a:r>
            <a:r>
              <a:rPr lang="en-NZ" dirty="0"/>
              <a:t> services.</a:t>
            </a:r>
          </a:p>
        </p:txBody>
      </p:sp>
    </p:spTree>
    <p:extLst>
      <p:ext uri="{BB962C8B-B14F-4D97-AF65-F5344CB8AC3E}">
        <p14:creationId xmlns:p14="http://schemas.microsoft.com/office/powerpoint/2010/main" val="29391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Effect transition="in" filter="fade">
                                      <p:cBhvr>
                                        <p:cTn id="17" dur="500"/>
                                        <p:tgtEl>
                                          <p:spTgt spid="13314"/>
                                        </p:tgtEl>
                                      </p:cBhvr>
                                    </p:animEffect>
                                  </p:childTnLst>
                                </p:cTn>
                              </p:par>
                              <p:par>
                                <p:cTn id="18" presetID="10" presetClass="entr" presetSubtype="0" fill="hold" nodeType="with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FCD294-9600-498A-AB43-12E2093BB063}"/>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Storage</a:t>
            </a:r>
            <a:endParaRPr lang="en-US" sz="3137" spc="-49" dirty="0">
              <a:solidFill>
                <a:schemeClr val="bg1"/>
              </a:solidFill>
              <a:latin typeface="+mj-lt"/>
            </a:endParaRPr>
          </a:p>
        </p:txBody>
      </p:sp>
      <p:sp>
        <p:nvSpPr>
          <p:cNvPr id="4" name="Rectangle 3">
            <a:extLst>
              <a:ext uri="{FF2B5EF4-FFF2-40B4-BE49-F238E27FC236}">
                <a16:creationId xmlns:a16="http://schemas.microsoft.com/office/drawing/2014/main" id="{22421411-3B12-4599-8639-3AE1F1E2C6D5}"/>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5" name="Rectangle 4">
            <a:extLst>
              <a:ext uri="{FF2B5EF4-FFF2-40B4-BE49-F238E27FC236}">
                <a16:creationId xmlns:a16="http://schemas.microsoft.com/office/drawing/2014/main" id="{7A4FE012-5201-4008-8507-F8A5C1EF6E14}"/>
              </a:ext>
            </a:extLst>
          </p:cNvPr>
          <p:cNvSpPr/>
          <p:nvPr/>
        </p:nvSpPr>
        <p:spPr>
          <a:xfrm>
            <a:off x="616226" y="1808231"/>
            <a:ext cx="2854115" cy="369332"/>
          </a:xfrm>
          <a:prstGeom prst="rect">
            <a:avLst/>
          </a:prstGeom>
        </p:spPr>
        <p:txBody>
          <a:bodyPr wrap="none">
            <a:spAutoFit/>
          </a:bodyPr>
          <a:lstStyle/>
          <a:p>
            <a:r>
              <a:rPr lang="en-NZ" dirty="0">
                <a:solidFill>
                  <a:srgbClr val="383838"/>
                </a:solidFill>
                <a:latin typeface="proxima-nova-1"/>
              </a:rPr>
              <a:t>Real Time v/s Batch Routing</a:t>
            </a:r>
          </a:p>
        </p:txBody>
      </p:sp>
      <p:sp>
        <p:nvSpPr>
          <p:cNvPr id="6" name="Rectangle 5">
            <a:extLst>
              <a:ext uri="{FF2B5EF4-FFF2-40B4-BE49-F238E27FC236}">
                <a16:creationId xmlns:a16="http://schemas.microsoft.com/office/drawing/2014/main" id="{10B6897C-B70D-482A-9208-F4AE8416B069}"/>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DA310E7A-17AE-485C-8D49-4867EA5BE1D6}"/>
              </a:ext>
            </a:extLst>
          </p:cNvPr>
          <p:cNvSpPr/>
          <p:nvPr/>
        </p:nvSpPr>
        <p:spPr>
          <a:xfrm>
            <a:off x="616226" y="2372844"/>
            <a:ext cx="6423297" cy="369332"/>
          </a:xfrm>
          <a:prstGeom prst="rect">
            <a:avLst/>
          </a:prstGeom>
        </p:spPr>
        <p:txBody>
          <a:bodyPr wrap="none">
            <a:spAutoFit/>
          </a:bodyPr>
          <a:lstStyle/>
          <a:p>
            <a:r>
              <a:rPr lang="en-NZ" dirty="0">
                <a:solidFill>
                  <a:srgbClr val="383838"/>
                </a:solidFill>
                <a:latin typeface="proxima-nova-1"/>
              </a:rPr>
              <a:t>Does the incoming data has any tags to classify / categories data?</a:t>
            </a:r>
          </a:p>
        </p:txBody>
      </p:sp>
      <p:sp>
        <p:nvSpPr>
          <p:cNvPr id="8" name="Rectangle 7">
            <a:extLst>
              <a:ext uri="{FF2B5EF4-FFF2-40B4-BE49-F238E27FC236}">
                <a16:creationId xmlns:a16="http://schemas.microsoft.com/office/drawing/2014/main" id="{16DF44DB-EA45-4ED4-9B04-8B2D570B2189}"/>
              </a:ext>
            </a:extLst>
          </p:cNvPr>
          <p:cNvSpPr/>
          <p:nvPr/>
        </p:nvSpPr>
        <p:spPr bwMode="auto">
          <a:xfrm>
            <a:off x="-40996" y="29156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#3</a:t>
            </a:r>
            <a:endParaRPr lang="en-US" sz="3137" spc="-49" dirty="0">
              <a:solidFill>
                <a:schemeClr val="bg1"/>
              </a:solidFill>
              <a:latin typeface="+mj-lt"/>
            </a:endParaRPr>
          </a:p>
        </p:txBody>
      </p:sp>
      <p:sp>
        <p:nvSpPr>
          <p:cNvPr id="9" name="Rectangle 8">
            <a:extLst>
              <a:ext uri="{FF2B5EF4-FFF2-40B4-BE49-F238E27FC236}">
                <a16:creationId xmlns:a16="http://schemas.microsoft.com/office/drawing/2014/main" id="{AD522B6E-77FD-4943-8F5D-381D9E6E2CE3}"/>
              </a:ext>
            </a:extLst>
          </p:cNvPr>
          <p:cNvSpPr/>
          <p:nvPr/>
        </p:nvSpPr>
        <p:spPr>
          <a:xfrm>
            <a:off x="623589" y="2944393"/>
            <a:ext cx="3125086" cy="369332"/>
          </a:xfrm>
          <a:prstGeom prst="rect">
            <a:avLst/>
          </a:prstGeom>
        </p:spPr>
        <p:txBody>
          <a:bodyPr wrap="none">
            <a:spAutoFit/>
          </a:bodyPr>
          <a:lstStyle/>
          <a:p>
            <a:r>
              <a:rPr lang="en-NZ" dirty="0">
                <a:solidFill>
                  <a:srgbClr val="383838"/>
                </a:solidFill>
                <a:latin typeface="proxima-nova-1"/>
              </a:rPr>
              <a:t>Retention Policies and Archival</a:t>
            </a:r>
          </a:p>
        </p:txBody>
      </p:sp>
      <p:pic>
        <p:nvPicPr>
          <p:cNvPr id="10" name="Picture 9" descr="Image result for cloud storage">
            <a:extLst>
              <a:ext uri="{FF2B5EF4-FFF2-40B4-BE49-F238E27FC236}">
                <a16:creationId xmlns:a16="http://schemas.microsoft.com/office/drawing/2014/main" id="{A41B3736-B434-4512-858C-50E234DCF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054" y="168498"/>
            <a:ext cx="2969720" cy="29697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EED42BF-9308-4800-BB11-76739A3FDC18}"/>
              </a:ext>
            </a:extLst>
          </p:cNvPr>
          <p:cNvSpPr/>
          <p:nvPr/>
        </p:nvSpPr>
        <p:spPr>
          <a:xfrm>
            <a:off x="4453723" y="4349679"/>
            <a:ext cx="1890326" cy="369332"/>
          </a:xfrm>
          <a:prstGeom prst="rect">
            <a:avLst/>
          </a:prstGeom>
        </p:spPr>
        <p:txBody>
          <a:bodyPr wrap="none">
            <a:spAutoFit/>
          </a:bodyPr>
          <a:lstStyle/>
          <a:p>
            <a:r>
              <a:rPr lang="en-NZ" dirty="0">
                <a:solidFill>
                  <a:srgbClr val="383838"/>
                </a:solidFill>
                <a:latin typeface="proxima-nova-1"/>
              </a:rPr>
              <a:t>If data is growing  </a:t>
            </a:r>
            <a:endParaRPr lang="en-NZ" dirty="0"/>
          </a:p>
        </p:txBody>
      </p:sp>
      <p:sp>
        <p:nvSpPr>
          <p:cNvPr id="12" name="Rectangle 11">
            <a:extLst>
              <a:ext uri="{FF2B5EF4-FFF2-40B4-BE49-F238E27FC236}">
                <a16:creationId xmlns:a16="http://schemas.microsoft.com/office/drawing/2014/main" id="{3E550B29-635B-4811-AD9E-1BBE0107D1EF}"/>
              </a:ext>
            </a:extLst>
          </p:cNvPr>
          <p:cNvSpPr/>
          <p:nvPr/>
        </p:nvSpPr>
        <p:spPr>
          <a:xfrm>
            <a:off x="6686190" y="4349679"/>
            <a:ext cx="1787669" cy="923330"/>
          </a:xfrm>
          <a:prstGeom prst="rect">
            <a:avLst/>
          </a:prstGeom>
        </p:spPr>
        <p:txBody>
          <a:bodyPr wrap="none">
            <a:spAutoFit/>
          </a:bodyPr>
          <a:lstStyle/>
          <a:p>
            <a:pPr marL="342900" indent="-342900">
              <a:buFont typeface="Arial" panose="020B0604020202020204" pitchFamily="34" charset="0"/>
              <a:buChar char="•"/>
            </a:pPr>
            <a:r>
              <a:rPr lang="en-NZ" dirty="0">
                <a:solidFill>
                  <a:srgbClr val="383838"/>
                </a:solidFill>
                <a:latin typeface="proxima-nova-1"/>
              </a:rPr>
              <a:t>Hot</a:t>
            </a:r>
          </a:p>
          <a:p>
            <a:pPr marL="342900" indent="-342900">
              <a:buFont typeface="Arial" panose="020B0604020202020204" pitchFamily="34" charset="0"/>
              <a:buChar char="•"/>
            </a:pPr>
            <a:r>
              <a:rPr lang="en-NZ" dirty="0">
                <a:solidFill>
                  <a:srgbClr val="383838"/>
                </a:solidFill>
                <a:latin typeface="proxima-nova-1"/>
              </a:rPr>
              <a:t>Cool</a:t>
            </a:r>
          </a:p>
          <a:p>
            <a:pPr marL="342900" indent="-342900">
              <a:buFont typeface="Arial" panose="020B0604020202020204" pitchFamily="34" charset="0"/>
              <a:buChar char="•"/>
            </a:pPr>
            <a:r>
              <a:rPr lang="en-NZ" dirty="0">
                <a:solidFill>
                  <a:srgbClr val="383838"/>
                </a:solidFill>
                <a:latin typeface="proxima-nova-1"/>
              </a:rPr>
              <a:t>Archive Tiers</a:t>
            </a:r>
            <a:endParaRPr lang="en-NZ" dirty="0"/>
          </a:p>
        </p:txBody>
      </p:sp>
      <p:sp>
        <p:nvSpPr>
          <p:cNvPr id="13" name="Rectangle 12">
            <a:extLst>
              <a:ext uri="{FF2B5EF4-FFF2-40B4-BE49-F238E27FC236}">
                <a16:creationId xmlns:a16="http://schemas.microsoft.com/office/drawing/2014/main" id="{5B3F35CA-3978-4FB1-B881-C69CF8F9F1FC}"/>
              </a:ext>
            </a:extLst>
          </p:cNvPr>
          <p:cNvSpPr/>
          <p:nvPr/>
        </p:nvSpPr>
        <p:spPr>
          <a:xfrm>
            <a:off x="6214526" y="4349679"/>
            <a:ext cx="410690" cy="369332"/>
          </a:xfrm>
          <a:prstGeom prst="rect">
            <a:avLst/>
          </a:prstGeom>
        </p:spPr>
        <p:txBody>
          <a:bodyPr wrap="none">
            <a:spAutoFit/>
          </a:bodyPr>
          <a:lstStyle/>
          <a:p>
            <a:r>
              <a:rPr lang="en-NZ" dirty="0">
                <a:solidFill>
                  <a:srgbClr val="383838"/>
                </a:solidFill>
                <a:latin typeface="proxima-nova-1"/>
                <a:sym typeface="Wingdings" panose="05000000000000000000" pitchFamily="2" charset="2"/>
              </a:rPr>
              <a:t></a:t>
            </a:r>
            <a:endParaRPr lang="en-NZ" dirty="0"/>
          </a:p>
        </p:txBody>
      </p:sp>
      <p:pic>
        <p:nvPicPr>
          <p:cNvPr id="14338" name="Picture 2" descr="Image result for hot cold tiers storage">
            <a:extLst>
              <a:ext uri="{FF2B5EF4-FFF2-40B4-BE49-F238E27FC236}">
                <a16:creationId xmlns:a16="http://schemas.microsoft.com/office/drawing/2014/main" id="{ACBBAB8A-358A-467F-8A47-BED1224E4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195" y="4921228"/>
            <a:ext cx="2211508" cy="1401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Related image">
            <a:extLst>
              <a:ext uri="{FF2B5EF4-FFF2-40B4-BE49-F238E27FC236}">
                <a16:creationId xmlns:a16="http://schemas.microsoft.com/office/drawing/2014/main" id="{9C271706-6078-4C92-AFC0-24A02E10AB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78" r="19782"/>
          <a:stretch/>
        </p:blipFill>
        <p:spPr bwMode="auto">
          <a:xfrm>
            <a:off x="8796419" y="4349679"/>
            <a:ext cx="860953" cy="7478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155EAD89-2634-4B79-A8F0-1FFACA3CDFC6}"/>
              </a:ext>
            </a:extLst>
          </p:cNvPr>
          <p:cNvSpPr/>
          <p:nvPr/>
        </p:nvSpPr>
        <p:spPr>
          <a:xfrm>
            <a:off x="54440" y="1025583"/>
            <a:ext cx="6674353" cy="369332"/>
          </a:xfrm>
          <a:prstGeom prst="rect">
            <a:avLst/>
          </a:prstGeom>
        </p:spPr>
        <p:txBody>
          <a:bodyPr wrap="square">
            <a:spAutoFit/>
          </a:bodyPr>
          <a:lstStyle/>
          <a:p>
            <a:r>
              <a:rPr lang="en-NZ" dirty="0"/>
              <a:t>How </a:t>
            </a:r>
            <a:r>
              <a:rPr lang="en-NZ" b="1" dirty="0"/>
              <a:t>data </a:t>
            </a:r>
            <a:r>
              <a:rPr lang="en-NZ" dirty="0"/>
              <a:t>is </a:t>
            </a:r>
            <a:r>
              <a:rPr lang="en-NZ" b="1" dirty="0"/>
              <a:t>stored </a:t>
            </a:r>
            <a:r>
              <a:rPr lang="en-NZ" dirty="0"/>
              <a:t>and </a:t>
            </a:r>
            <a:r>
              <a:rPr lang="en-NZ" b="1" dirty="0"/>
              <a:t>processed </a:t>
            </a:r>
            <a:r>
              <a:rPr lang="en-NZ" dirty="0"/>
              <a:t>by </a:t>
            </a:r>
            <a:r>
              <a:rPr lang="en-NZ" b="1" dirty="0"/>
              <a:t>downstream</a:t>
            </a:r>
            <a:r>
              <a:rPr lang="en-NZ" dirty="0"/>
              <a:t> services.</a:t>
            </a:r>
          </a:p>
        </p:txBody>
      </p:sp>
      <p:pic>
        <p:nvPicPr>
          <p:cNvPr id="2050" name="Picture 2" descr="Image result for exponential gif">
            <a:extLst>
              <a:ext uri="{FF2B5EF4-FFF2-40B4-BE49-F238E27FC236}">
                <a16:creationId xmlns:a16="http://schemas.microsoft.com/office/drawing/2014/main" id="{7E215DEE-1295-44E7-BE61-BA267DC56D3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29508" y="4392762"/>
            <a:ext cx="2343048" cy="175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7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4" presetClass="entr" presetSubtype="1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par>
                                <p:cTn id="18" presetID="1"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401BE9-E53C-4529-ADA3-71978BAA49EE}"/>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Storage</a:t>
            </a:r>
            <a:endParaRPr lang="en-US" sz="3137" spc="-49" dirty="0">
              <a:solidFill>
                <a:schemeClr val="bg1"/>
              </a:solidFill>
              <a:latin typeface="+mj-lt"/>
            </a:endParaRPr>
          </a:p>
        </p:txBody>
      </p:sp>
      <p:sp>
        <p:nvSpPr>
          <p:cNvPr id="4" name="Rectangle 3">
            <a:extLst>
              <a:ext uri="{FF2B5EF4-FFF2-40B4-BE49-F238E27FC236}">
                <a16:creationId xmlns:a16="http://schemas.microsoft.com/office/drawing/2014/main" id="{03235CBA-4872-4FF4-BFC4-DCFCF529898A}"/>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5" name="Rectangle 4">
            <a:extLst>
              <a:ext uri="{FF2B5EF4-FFF2-40B4-BE49-F238E27FC236}">
                <a16:creationId xmlns:a16="http://schemas.microsoft.com/office/drawing/2014/main" id="{2F887604-9717-4858-813C-DD66407C2039}"/>
              </a:ext>
            </a:extLst>
          </p:cNvPr>
          <p:cNvSpPr/>
          <p:nvPr/>
        </p:nvSpPr>
        <p:spPr>
          <a:xfrm>
            <a:off x="616226" y="1808231"/>
            <a:ext cx="2854115" cy="369332"/>
          </a:xfrm>
          <a:prstGeom prst="rect">
            <a:avLst/>
          </a:prstGeom>
        </p:spPr>
        <p:txBody>
          <a:bodyPr wrap="none">
            <a:spAutoFit/>
          </a:bodyPr>
          <a:lstStyle/>
          <a:p>
            <a:r>
              <a:rPr lang="en-NZ" dirty="0">
                <a:solidFill>
                  <a:srgbClr val="383838"/>
                </a:solidFill>
                <a:latin typeface="proxima-nova-1"/>
              </a:rPr>
              <a:t>Real Time v/s Batch Routing</a:t>
            </a:r>
          </a:p>
        </p:txBody>
      </p:sp>
      <p:sp>
        <p:nvSpPr>
          <p:cNvPr id="6" name="Rectangle 5">
            <a:extLst>
              <a:ext uri="{FF2B5EF4-FFF2-40B4-BE49-F238E27FC236}">
                <a16:creationId xmlns:a16="http://schemas.microsoft.com/office/drawing/2014/main" id="{58D20636-F44D-4C4B-A968-D965340E86A3}"/>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0B14602D-614D-4C60-98E9-79069B2A348F}"/>
              </a:ext>
            </a:extLst>
          </p:cNvPr>
          <p:cNvSpPr/>
          <p:nvPr/>
        </p:nvSpPr>
        <p:spPr>
          <a:xfrm>
            <a:off x="616226" y="2372844"/>
            <a:ext cx="6423297" cy="369332"/>
          </a:xfrm>
          <a:prstGeom prst="rect">
            <a:avLst/>
          </a:prstGeom>
        </p:spPr>
        <p:txBody>
          <a:bodyPr wrap="none">
            <a:spAutoFit/>
          </a:bodyPr>
          <a:lstStyle/>
          <a:p>
            <a:r>
              <a:rPr lang="en-NZ" dirty="0">
                <a:solidFill>
                  <a:srgbClr val="383838"/>
                </a:solidFill>
                <a:latin typeface="proxima-nova-1"/>
              </a:rPr>
              <a:t>Does the incoming data has any tags to classify / categories data?</a:t>
            </a:r>
          </a:p>
        </p:txBody>
      </p:sp>
      <p:sp>
        <p:nvSpPr>
          <p:cNvPr id="8" name="Rectangle 7">
            <a:extLst>
              <a:ext uri="{FF2B5EF4-FFF2-40B4-BE49-F238E27FC236}">
                <a16:creationId xmlns:a16="http://schemas.microsoft.com/office/drawing/2014/main" id="{D9A98F95-EE20-4B78-86EB-7C8B00087B5E}"/>
              </a:ext>
            </a:extLst>
          </p:cNvPr>
          <p:cNvSpPr/>
          <p:nvPr/>
        </p:nvSpPr>
        <p:spPr bwMode="auto">
          <a:xfrm>
            <a:off x="-40996" y="29156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#3</a:t>
            </a:r>
            <a:endParaRPr lang="en-US" sz="3137" spc="-49" dirty="0">
              <a:solidFill>
                <a:schemeClr val="bg1"/>
              </a:solidFill>
              <a:latin typeface="+mj-lt"/>
            </a:endParaRPr>
          </a:p>
        </p:txBody>
      </p:sp>
      <p:sp>
        <p:nvSpPr>
          <p:cNvPr id="9" name="Rectangle 8">
            <a:extLst>
              <a:ext uri="{FF2B5EF4-FFF2-40B4-BE49-F238E27FC236}">
                <a16:creationId xmlns:a16="http://schemas.microsoft.com/office/drawing/2014/main" id="{88B3CF8B-A21D-470C-9596-297559DB3C2F}"/>
              </a:ext>
            </a:extLst>
          </p:cNvPr>
          <p:cNvSpPr/>
          <p:nvPr/>
        </p:nvSpPr>
        <p:spPr>
          <a:xfrm>
            <a:off x="623589" y="2944393"/>
            <a:ext cx="3125086" cy="369332"/>
          </a:xfrm>
          <a:prstGeom prst="rect">
            <a:avLst/>
          </a:prstGeom>
        </p:spPr>
        <p:txBody>
          <a:bodyPr wrap="none">
            <a:spAutoFit/>
          </a:bodyPr>
          <a:lstStyle/>
          <a:p>
            <a:r>
              <a:rPr lang="en-NZ" dirty="0">
                <a:solidFill>
                  <a:srgbClr val="383838"/>
                </a:solidFill>
                <a:latin typeface="proxima-nova-1"/>
              </a:rPr>
              <a:t>Retention Policies and Archival</a:t>
            </a:r>
          </a:p>
        </p:txBody>
      </p:sp>
      <p:sp>
        <p:nvSpPr>
          <p:cNvPr id="10" name="Rectangle 9">
            <a:extLst>
              <a:ext uri="{FF2B5EF4-FFF2-40B4-BE49-F238E27FC236}">
                <a16:creationId xmlns:a16="http://schemas.microsoft.com/office/drawing/2014/main" id="{FD5AE37A-CD9C-4162-BDC0-2E143FD2C7F1}"/>
              </a:ext>
            </a:extLst>
          </p:cNvPr>
          <p:cNvSpPr/>
          <p:nvPr/>
        </p:nvSpPr>
        <p:spPr bwMode="auto">
          <a:xfrm>
            <a:off x="-35105" y="3526102"/>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#4</a:t>
            </a:r>
            <a:endParaRPr lang="en-US" sz="3137" spc="-49" dirty="0">
              <a:solidFill>
                <a:schemeClr val="bg1"/>
              </a:solidFill>
              <a:latin typeface="+mj-lt"/>
            </a:endParaRPr>
          </a:p>
        </p:txBody>
      </p:sp>
      <p:sp>
        <p:nvSpPr>
          <p:cNvPr id="11" name="Rectangle 10">
            <a:extLst>
              <a:ext uri="{FF2B5EF4-FFF2-40B4-BE49-F238E27FC236}">
                <a16:creationId xmlns:a16="http://schemas.microsoft.com/office/drawing/2014/main" id="{717F26E7-EF3F-4C00-A6D9-ECF413FBCC2E}"/>
              </a:ext>
            </a:extLst>
          </p:cNvPr>
          <p:cNvSpPr/>
          <p:nvPr/>
        </p:nvSpPr>
        <p:spPr>
          <a:xfrm>
            <a:off x="632792" y="3551127"/>
            <a:ext cx="7477537" cy="369332"/>
          </a:xfrm>
          <a:prstGeom prst="rect">
            <a:avLst/>
          </a:prstGeom>
        </p:spPr>
        <p:txBody>
          <a:bodyPr wrap="square">
            <a:spAutoFit/>
          </a:bodyPr>
          <a:lstStyle/>
          <a:p>
            <a:r>
              <a:rPr lang="en-NZ" dirty="0">
                <a:solidFill>
                  <a:srgbClr val="383838"/>
                </a:solidFill>
                <a:latin typeface="proxima-nova-1"/>
              </a:rPr>
              <a:t>Storage used by Serverless Compute</a:t>
            </a:r>
          </a:p>
        </p:txBody>
      </p:sp>
      <p:pic>
        <p:nvPicPr>
          <p:cNvPr id="12" name="Picture 11" descr="Image result for cloud storage">
            <a:extLst>
              <a:ext uri="{FF2B5EF4-FFF2-40B4-BE49-F238E27FC236}">
                <a16:creationId xmlns:a16="http://schemas.microsoft.com/office/drawing/2014/main" id="{66AD1606-1F92-4DB2-97B5-8BC76B196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054" y="168498"/>
            <a:ext cx="2969720" cy="296972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564B4F9-EFAA-4C1E-96E2-91922E1D149B}"/>
              </a:ext>
            </a:extLst>
          </p:cNvPr>
          <p:cNvSpPr/>
          <p:nvPr/>
        </p:nvSpPr>
        <p:spPr>
          <a:xfrm>
            <a:off x="763571" y="5874566"/>
            <a:ext cx="8578391" cy="461665"/>
          </a:xfrm>
          <a:prstGeom prst="rect">
            <a:avLst/>
          </a:prstGeom>
        </p:spPr>
        <p:txBody>
          <a:bodyPr wrap="square">
            <a:spAutoFit/>
          </a:bodyPr>
          <a:lstStyle/>
          <a:p>
            <a:r>
              <a:rPr lang="en-NZ" sz="2000" dirty="0">
                <a:solidFill>
                  <a:srgbClr val="383838"/>
                </a:solidFill>
                <a:latin typeface="proxima-nova-1"/>
              </a:rPr>
              <a:t>Azure Function performance can be impacted by Storage </a:t>
            </a:r>
            <a:r>
              <a:rPr lang="en-NZ" sz="2400" b="1" dirty="0">
                <a:solidFill>
                  <a:srgbClr val="383838"/>
                </a:solidFill>
                <a:latin typeface="proxima-nova-1"/>
              </a:rPr>
              <a:t>limits </a:t>
            </a:r>
            <a:r>
              <a:rPr lang="en-NZ" sz="2400" dirty="0">
                <a:solidFill>
                  <a:srgbClr val="383838"/>
                </a:solidFill>
                <a:latin typeface="proxima-nova-1"/>
              </a:rPr>
              <a:t>and</a:t>
            </a:r>
            <a:r>
              <a:rPr lang="en-NZ" sz="2400" b="1" dirty="0">
                <a:solidFill>
                  <a:srgbClr val="383838"/>
                </a:solidFill>
                <a:latin typeface="proxima-nova-1"/>
              </a:rPr>
              <a:t> IOPS</a:t>
            </a:r>
            <a:endParaRPr lang="en-NZ" sz="2000" b="1" dirty="0"/>
          </a:p>
        </p:txBody>
      </p:sp>
      <p:pic>
        <p:nvPicPr>
          <p:cNvPr id="2054" name="Picture 6" descr="Image result for azure function png">
            <a:extLst>
              <a:ext uri="{FF2B5EF4-FFF2-40B4-BE49-F238E27FC236}">
                <a16:creationId xmlns:a16="http://schemas.microsoft.com/office/drawing/2014/main" id="{D7DAC9B8-E39F-45E1-B04F-4999BCDF47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81" r="9795"/>
          <a:stretch/>
        </p:blipFill>
        <p:spPr bwMode="auto">
          <a:xfrm>
            <a:off x="1892662" y="4787345"/>
            <a:ext cx="662353" cy="5956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Related image">
            <a:extLst>
              <a:ext uri="{FF2B5EF4-FFF2-40B4-BE49-F238E27FC236}">
                <a16:creationId xmlns:a16="http://schemas.microsoft.com/office/drawing/2014/main" id="{7A8ED173-C332-42C4-9507-1B1CA8EC76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78" r="19782"/>
          <a:stretch/>
        </p:blipFill>
        <p:spPr bwMode="auto">
          <a:xfrm>
            <a:off x="3605950" y="4791409"/>
            <a:ext cx="558266" cy="49382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2418771A-AA92-4E97-A1AF-E3BC6D5DA057}"/>
              </a:ext>
            </a:extLst>
          </p:cNvPr>
          <p:cNvSpPr/>
          <p:nvPr/>
        </p:nvSpPr>
        <p:spPr>
          <a:xfrm>
            <a:off x="2875137" y="4900510"/>
            <a:ext cx="410690" cy="369332"/>
          </a:xfrm>
          <a:prstGeom prst="rect">
            <a:avLst/>
          </a:prstGeom>
        </p:spPr>
        <p:txBody>
          <a:bodyPr wrap="none">
            <a:spAutoFit/>
          </a:bodyPr>
          <a:lstStyle/>
          <a:p>
            <a:r>
              <a:rPr lang="en-NZ" dirty="0">
                <a:solidFill>
                  <a:srgbClr val="383838"/>
                </a:solidFill>
                <a:latin typeface="proxima-nova-1"/>
                <a:sym typeface="Wingdings" panose="05000000000000000000" pitchFamily="2" charset="2"/>
              </a:rPr>
              <a:t></a:t>
            </a:r>
            <a:endParaRPr lang="en-NZ" dirty="0"/>
          </a:p>
        </p:txBody>
      </p:sp>
      <p:sp>
        <p:nvSpPr>
          <p:cNvPr id="17" name="Rectangle 16">
            <a:extLst>
              <a:ext uri="{FF2B5EF4-FFF2-40B4-BE49-F238E27FC236}">
                <a16:creationId xmlns:a16="http://schemas.microsoft.com/office/drawing/2014/main" id="{7E35B50B-B946-4398-B8A1-1F70DD905209}"/>
              </a:ext>
            </a:extLst>
          </p:cNvPr>
          <p:cNvSpPr/>
          <p:nvPr/>
        </p:nvSpPr>
        <p:spPr>
          <a:xfrm>
            <a:off x="4481755" y="4838856"/>
            <a:ext cx="3744487" cy="400110"/>
          </a:xfrm>
          <a:prstGeom prst="rect">
            <a:avLst/>
          </a:prstGeom>
        </p:spPr>
        <p:txBody>
          <a:bodyPr wrap="none">
            <a:spAutoFit/>
          </a:bodyPr>
          <a:lstStyle/>
          <a:p>
            <a:r>
              <a:rPr lang="en-NZ" sz="2000" b="1" dirty="0">
                <a:solidFill>
                  <a:srgbClr val="383838"/>
                </a:solidFill>
                <a:latin typeface="proxima-nova-1"/>
              </a:rPr>
              <a:t>Blobs</a:t>
            </a:r>
            <a:r>
              <a:rPr lang="en-NZ" sz="2000" dirty="0">
                <a:solidFill>
                  <a:srgbClr val="383838"/>
                </a:solidFill>
                <a:latin typeface="proxima-nova-1"/>
              </a:rPr>
              <a:t> &amp; </a:t>
            </a:r>
            <a:r>
              <a:rPr lang="en-NZ" sz="2000" b="1" dirty="0">
                <a:solidFill>
                  <a:srgbClr val="383838"/>
                </a:solidFill>
                <a:latin typeface="proxima-nova-1"/>
              </a:rPr>
              <a:t>Tables</a:t>
            </a:r>
            <a:r>
              <a:rPr lang="en-NZ" sz="2000" dirty="0">
                <a:solidFill>
                  <a:srgbClr val="383838"/>
                </a:solidFill>
                <a:latin typeface="proxima-nova-1"/>
              </a:rPr>
              <a:t> Internal operations</a:t>
            </a:r>
            <a:endParaRPr lang="en-NZ" sz="2000" dirty="0"/>
          </a:p>
        </p:txBody>
      </p:sp>
      <p:sp>
        <p:nvSpPr>
          <p:cNvPr id="18" name="Rectangle 17">
            <a:extLst>
              <a:ext uri="{FF2B5EF4-FFF2-40B4-BE49-F238E27FC236}">
                <a16:creationId xmlns:a16="http://schemas.microsoft.com/office/drawing/2014/main" id="{EED7C844-FE6E-4E64-AB72-74F6027A9C5D}"/>
              </a:ext>
            </a:extLst>
          </p:cNvPr>
          <p:cNvSpPr/>
          <p:nvPr/>
        </p:nvSpPr>
        <p:spPr>
          <a:xfrm>
            <a:off x="54440" y="1025583"/>
            <a:ext cx="6674353" cy="369332"/>
          </a:xfrm>
          <a:prstGeom prst="rect">
            <a:avLst/>
          </a:prstGeom>
        </p:spPr>
        <p:txBody>
          <a:bodyPr wrap="square">
            <a:spAutoFit/>
          </a:bodyPr>
          <a:lstStyle/>
          <a:p>
            <a:r>
              <a:rPr lang="en-NZ" dirty="0"/>
              <a:t>How </a:t>
            </a:r>
            <a:r>
              <a:rPr lang="en-NZ" b="1" dirty="0"/>
              <a:t>data </a:t>
            </a:r>
            <a:r>
              <a:rPr lang="en-NZ" dirty="0"/>
              <a:t>is </a:t>
            </a:r>
            <a:r>
              <a:rPr lang="en-NZ" b="1" dirty="0"/>
              <a:t>stored </a:t>
            </a:r>
            <a:r>
              <a:rPr lang="en-NZ" dirty="0"/>
              <a:t>and </a:t>
            </a:r>
            <a:r>
              <a:rPr lang="en-NZ" b="1" dirty="0"/>
              <a:t>processed </a:t>
            </a:r>
            <a:r>
              <a:rPr lang="en-NZ" dirty="0"/>
              <a:t>by </a:t>
            </a:r>
            <a:r>
              <a:rPr lang="en-NZ" b="1" dirty="0"/>
              <a:t>downstream</a:t>
            </a:r>
            <a:r>
              <a:rPr lang="en-NZ" dirty="0"/>
              <a:t> services.</a:t>
            </a:r>
          </a:p>
        </p:txBody>
      </p:sp>
    </p:spTree>
    <p:extLst>
      <p:ext uri="{BB962C8B-B14F-4D97-AF65-F5344CB8AC3E}">
        <p14:creationId xmlns:p14="http://schemas.microsoft.com/office/powerpoint/2010/main" val="122640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401BE9-E53C-4529-ADA3-71978BAA49EE}"/>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Storage</a:t>
            </a:r>
            <a:endParaRPr lang="en-US" sz="3137" spc="-49" dirty="0">
              <a:solidFill>
                <a:schemeClr val="bg1"/>
              </a:solidFill>
              <a:latin typeface="+mj-lt"/>
            </a:endParaRPr>
          </a:p>
        </p:txBody>
      </p:sp>
      <p:sp>
        <p:nvSpPr>
          <p:cNvPr id="4" name="Rectangle 3">
            <a:extLst>
              <a:ext uri="{FF2B5EF4-FFF2-40B4-BE49-F238E27FC236}">
                <a16:creationId xmlns:a16="http://schemas.microsoft.com/office/drawing/2014/main" id="{03235CBA-4872-4FF4-BFC4-DCFCF529898A}"/>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5" name="Rectangle 4">
            <a:extLst>
              <a:ext uri="{FF2B5EF4-FFF2-40B4-BE49-F238E27FC236}">
                <a16:creationId xmlns:a16="http://schemas.microsoft.com/office/drawing/2014/main" id="{2F887604-9717-4858-813C-DD66407C2039}"/>
              </a:ext>
            </a:extLst>
          </p:cNvPr>
          <p:cNvSpPr/>
          <p:nvPr/>
        </p:nvSpPr>
        <p:spPr>
          <a:xfrm>
            <a:off x="616226" y="1808231"/>
            <a:ext cx="2854115" cy="369332"/>
          </a:xfrm>
          <a:prstGeom prst="rect">
            <a:avLst/>
          </a:prstGeom>
        </p:spPr>
        <p:txBody>
          <a:bodyPr wrap="none">
            <a:spAutoFit/>
          </a:bodyPr>
          <a:lstStyle/>
          <a:p>
            <a:r>
              <a:rPr lang="en-NZ" dirty="0">
                <a:solidFill>
                  <a:srgbClr val="383838"/>
                </a:solidFill>
                <a:latin typeface="proxima-nova-1"/>
              </a:rPr>
              <a:t>Real Time v/s Batch Routing</a:t>
            </a:r>
          </a:p>
        </p:txBody>
      </p:sp>
      <p:sp>
        <p:nvSpPr>
          <p:cNvPr id="6" name="Rectangle 5">
            <a:extLst>
              <a:ext uri="{FF2B5EF4-FFF2-40B4-BE49-F238E27FC236}">
                <a16:creationId xmlns:a16="http://schemas.microsoft.com/office/drawing/2014/main" id="{58D20636-F44D-4C4B-A968-D965340E86A3}"/>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0B14602D-614D-4C60-98E9-79069B2A348F}"/>
              </a:ext>
            </a:extLst>
          </p:cNvPr>
          <p:cNvSpPr/>
          <p:nvPr/>
        </p:nvSpPr>
        <p:spPr>
          <a:xfrm>
            <a:off x="616226" y="2372844"/>
            <a:ext cx="6423297" cy="369332"/>
          </a:xfrm>
          <a:prstGeom prst="rect">
            <a:avLst/>
          </a:prstGeom>
        </p:spPr>
        <p:txBody>
          <a:bodyPr wrap="none">
            <a:spAutoFit/>
          </a:bodyPr>
          <a:lstStyle/>
          <a:p>
            <a:r>
              <a:rPr lang="en-NZ" dirty="0">
                <a:solidFill>
                  <a:srgbClr val="383838"/>
                </a:solidFill>
                <a:latin typeface="proxima-nova-1"/>
              </a:rPr>
              <a:t>Does the incoming data has any tags to classify / categories data?</a:t>
            </a:r>
          </a:p>
        </p:txBody>
      </p:sp>
      <p:sp>
        <p:nvSpPr>
          <p:cNvPr id="8" name="Rectangle 7">
            <a:extLst>
              <a:ext uri="{FF2B5EF4-FFF2-40B4-BE49-F238E27FC236}">
                <a16:creationId xmlns:a16="http://schemas.microsoft.com/office/drawing/2014/main" id="{D9A98F95-EE20-4B78-86EB-7C8B00087B5E}"/>
              </a:ext>
            </a:extLst>
          </p:cNvPr>
          <p:cNvSpPr/>
          <p:nvPr/>
        </p:nvSpPr>
        <p:spPr bwMode="auto">
          <a:xfrm>
            <a:off x="-40996" y="29156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#3</a:t>
            </a:r>
            <a:endParaRPr lang="en-US" sz="3137" spc="-49" dirty="0">
              <a:solidFill>
                <a:schemeClr val="bg1"/>
              </a:solidFill>
              <a:latin typeface="+mj-lt"/>
            </a:endParaRPr>
          </a:p>
        </p:txBody>
      </p:sp>
      <p:sp>
        <p:nvSpPr>
          <p:cNvPr id="9" name="Rectangle 8">
            <a:extLst>
              <a:ext uri="{FF2B5EF4-FFF2-40B4-BE49-F238E27FC236}">
                <a16:creationId xmlns:a16="http://schemas.microsoft.com/office/drawing/2014/main" id="{88B3CF8B-A21D-470C-9596-297559DB3C2F}"/>
              </a:ext>
            </a:extLst>
          </p:cNvPr>
          <p:cNvSpPr/>
          <p:nvPr/>
        </p:nvSpPr>
        <p:spPr>
          <a:xfrm>
            <a:off x="623589" y="2944393"/>
            <a:ext cx="3125086" cy="369332"/>
          </a:xfrm>
          <a:prstGeom prst="rect">
            <a:avLst/>
          </a:prstGeom>
        </p:spPr>
        <p:txBody>
          <a:bodyPr wrap="none">
            <a:spAutoFit/>
          </a:bodyPr>
          <a:lstStyle/>
          <a:p>
            <a:r>
              <a:rPr lang="en-NZ" dirty="0">
                <a:solidFill>
                  <a:srgbClr val="383838"/>
                </a:solidFill>
                <a:latin typeface="proxima-nova-1"/>
              </a:rPr>
              <a:t>Retention Policies and Archival</a:t>
            </a:r>
          </a:p>
        </p:txBody>
      </p:sp>
      <p:sp>
        <p:nvSpPr>
          <p:cNvPr id="10" name="Rectangle 9">
            <a:extLst>
              <a:ext uri="{FF2B5EF4-FFF2-40B4-BE49-F238E27FC236}">
                <a16:creationId xmlns:a16="http://schemas.microsoft.com/office/drawing/2014/main" id="{FD5AE37A-CD9C-4162-BDC0-2E143FD2C7F1}"/>
              </a:ext>
            </a:extLst>
          </p:cNvPr>
          <p:cNvSpPr/>
          <p:nvPr/>
        </p:nvSpPr>
        <p:spPr bwMode="auto">
          <a:xfrm>
            <a:off x="-35105" y="3526102"/>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#4</a:t>
            </a:r>
            <a:endParaRPr lang="en-US" sz="3137" spc="-49" dirty="0">
              <a:solidFill>
                <a:schemeClr val="bg1"/>
              </a:solidFill>
              <a:latin typeface="+mj-lt"/>
            </a:endParaRPr>
          </a:p>
        </p:txBody>
      </p:sp>
      <p:sp>
        <p:nvSpPr>
          <p:cNvPr id="11" name="Rectangle 10">
            <a:extLst>
              <a:ext uri="{FF2B5EF4-FFF2-40B4-BE49-F238E27FC236}">
                <a16:creationId xmlns:a16="http://schemas.microsoft.com/office/drawing/2014/main" id="{717F26E7-EF3F-4C00-A6D9-ECF413FBCC2E}"/>
              </a:ext>
            </a:extLst>
          </p:cNvPr>
          <p:cNvSpPr/>
          <p:nvPr/>
        </p:nvSpPr>
        <p:spPr>
          <a:xfrm>
            <a:off x="632792" y="3551127"/>
            <a:ext cx="7477537" cy="369332"/>
          </a:xfrm>
          <a:prstGeom prst="rect">
            <a:avLst/>
          </a:prstGeom>
        </p:spPr>
        <p:txBody>
          <a:bodyPr wrap="square">
            <a:spAutoFit/>
          </a:bodyPr>
          <a:lstStyle/>
          <a:p>
            <a:r>
              <a:rPr lang="en-NZ" dirty="0">
                <a:solidFill>
                  <a:srgbClr val="383838"/>
                </a:solidFill>
                <a:latin typeface="proxima-nova-1"/>
              </a:rPr>
              <a:t>Storage used by Serverless Compute</a:t>
            </a:r>
          </a:p>
        </p:txBody>
      </p:sp>
      <p:pic>
        <p:nvPicPr>
          <p:cNvPr id="12" name="Picture 11" descr="Image result for cloud storage">
            <a:extLst>
              <a:ext uri="{FF2B5EF4-FFF2-40B4-BE49-F238E27FC236}">
                <a16:creationId xmlns:a16="http://schemas.microsoft.com/office/drawing/2014/main" id="{66AD1606-1F92-4DB2-97B5-8BC76B196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054" y="168498"/>
            <a:ext cx="2969720" cy="296972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4C595E3-0D79-4FB8-93D3-CBE9DE56CAD3}"/>
              </a:ext>
            </a:extLst>
          </p:cNvPr>
          <p:cNvSpPr/>
          <p:nvPr/>
        </p:nvSpPr>
        <p:spPr>
          <a:xfrm>
            <a:off x="4147340" y="4946581"/>
            <a:ext cx="3466270" cy="369332"/>
          </a:xfrm>
          <a:prstGeom prst="rect">
            <a:avLst/>
          </a:prstGeom>
        </p:spPr>
        <p:txBody>
          <a:bodyPr wrap="none">
            <a:spAutoFit/>
          </a:bodyPr>
          <a:lstStyle/>
          <a:p>
            <a:r>
              <a:rPr lang="en-NZ" dirty="0"/>
              <a:t> Separate them per Function App</a:t>
            </a:r>
            <a:r>
              <a:rPr lang="en-NZ" dirty="0">
                <a:solidFill>
                  <a:srgbClr val="383838"/>
                </a:solidFill>
                <a:latin typeface="proxima-nova-1"/>
              </a:rPr>
              <a:t> </a:t>
            </a:r>
            <a:endParaRPr lang="en-NZ" dirty="0"/>
          </a:p>
        </p:txBody>
      </p:sp>
      <p:sp>
        <p:nvSpPr>
          <p:cNvPr id="15" name="Rectangle 14">
            <a:extLst>
              <a:ext uri="{FF2B5EF4-FFF2-40B4-BE49-F238E27FC236}">
                <a16:creationId xmlns:a16="http://schemas.microsoft.com/office/drawing/2014/main" id="{ACC22309-DD5C-4C6C-8090-8B514E200379}"/>
              </a:ext>
            </a:extLst>
          </p:cNvPr>
          <p:cNvSpPr/>
          <p:nvPr/>
        </p:nvSpPr>
        <p:spPr>
          <a:xfrm>
            <a:off x="4147340" y="5342705"/>
            <a:ext cx="2352182" cy="369332"/>
          </a:xfrm>
          <a:prstGeom prst="rect">
            <a:avLst/>
          </a:prstGeom>
        </p:spPr>
        <p:txBody>
          <a:bodyPr wrap="none">
            <a:spAutoFit/>
          </a:bodyPr>
          <a:lstStyle/>
          <a:p>
            <a:r>
              <a:rPr lang="en-NZ" dirty="0">
                <a:solidFill>
                  <a:srgbClr val="383838"/>
                </a:solidFill>
                <a:latin typeface="proxima-nova-1"/>
              </a:rPr>
              <a:t> Handle logs separately</a:t>
            </a:r>
            <a:endParaRPr lang="en-NZ" dirty="0"/>
          </a:p>
        </p:txBody>
      </p:sp>
      <p:pic>
        <p:nvPicPr>
          <p:cNvPr id="4098" name="Picture 2" descr="Related image">
            <a:extLst>
              <a:ext uri="{FF2B5EF4-FFF2-40B4-BE49-F238E27FC236}">
                <a16:creationId xmlns:a16="http://schemas.microsoft.com/office/drawing/2014/main" id="{1A003250-A11F-4A10-A46E-45280236FF2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05738" y="4617693"/>
            <a:ext cx="2160787" cy="10943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tick sign png">
            <a:extLst>
              <a:ext uri="{FF2B5EF4-FFF2-40B4-BE49-F238E27FC236}">
                <a16:creationId xmlns:a16="http://schemas.microsoft.com/office/drawing/2014/main" id="{5C4AE646-D356-456C-BBED-609ACF87D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276" y="4993812"/>
            <a:ext cx="268761" cy="2937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tick sign png">
            <a:extLst>
              <a:ext uri="{FF2B5EF4-FFF2-40B4-BE49-F238E27FC236}">
                <a16:creationId xmlns:a16="http://schemas.microsoft.com/office/drawing/2014/main" id="{9796BB5F-B7A0-434C-A427-E896DF22E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276" y="5380509"/>
            <a:ext cx="268761" cy="2937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urden png">
            <a:extLst>
              <a:ext uri="{FF2B5EF4-FFF2-40B4-BE49-F238E27FC236}">
                <a16:creationId xmlns:a16="http://schemas.microsoft.com/office/drawing/2014/main" id="{21C27AC8-0529-46A3-8526-61F8AFE6AE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530914" y="4946581"/>
            <a:ext cx="820102" cy="82010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D44F0E0-52DE-4AEF-A631-E006E8D913E4}"/>
              </a:ext>
            </a:extLst>
          </p:cNvPr>
          <p:cNvSpPr/>
          <p:nvPr/>
        </p:nvSpPr>
        <p:spPr>
          <a:xfrm>
            <a:off x="54440" y="1025583"/>
            <a:ext cx="6674353" cy="369332"/>
          </a:xfrm>
          <a:prstGeom prst="rect">
            <a:avLst/>
          </a:prstGeom>
        </p:spPr>
        <p:txBody>
          <a:bodyPr wrap="square">
            <a:spAutoFit/>
          </a:bodyPr>
          <a:lstStyle/>
          <a:p>
            <a:r>
              <a:rPr lang="en-NZ" dirty="0"/>
              <a:t>How </a:t>
            </a:r>
            <a:r>
              <a:rPr lang="en-NZ" b="1" dirty="0"/>
              <a:t>data </a:t>
            </a:r>
            <a:r>
              <a:rPr lang="en-NZ" dirty="0"/>
              <a:t>is </a:t>
            </a:r>
            <a:r>
              <a:rPr lang="en-NZ" b="1" dirty="0"/>
              <a:t>stored </a:t>
            </a:r>
            <a:r>
              <a:rPr lang="en-NZ" dirty="0"/>
              <a:t>and </a:t>
            </a:r>
            <a:r>
              <a:rPr lang="en-NZ" b="1" dirty="0"/>
              <a:t>processed </a:t>
            </a:r>
            <a:r>
              <a:rPr lang="en-NZ" dirty="0"/>
              <a:t>by </a:t>
            </a:r>
            <a:r>
              <a:rPr lang="en-NZ" b="1" dirty="0"/>
              <a:t>downstream</a:t>
            </a:r>
            <a:r>
              <a:rPr lang="en-NZ" dirty="0"/>
              <a:t> services.</a:t>
            </a:r>
          </a:p>
        </p:txBody>
      </p:sp>
    </p:spTree>
    <p:extLst>
      <p:ext uri="{BB962C8B-B14F-4D97-AF65-F5344CB8AC3E}">
        <p14:creationId xmlns:p14="http://schemas.microsoft.com/office/powerpoint/2010/main" val="324959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fade">
                                      <p:cBhvr>
                                        <p:cTn id="26"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421157" y="6444288"/>
            <a:ext cx="501606" cy="122200"/>
          </a:xfrm>
          <a:prstGeom prst="rect">
            <a:avLst/>
          </a:prstGeom>
        </p:spPr>
        <p:txBody>
          <a:bodyPr/>
          <a:lstStyle/>
          <a:p>
            <a:pPr>
              <a:lnSpc>
                <a:spcPct val="90000"/>
              </a:lnSpc>
            </a:pPr>
            <a:fld id="{1BC86A1F-E589-44B2-A543-2EC98F5547A7}" type="slidenum">
              <a:rPr lang="en-US" smtClean="0"/>
              <a:pPr>
                <a:lnSpc>
                  <a:spcPct val="90000"/>
                </a:lnSpc>
              </a:pPr>
              <a:t>44</a:t>
            </a:fld>
            <a:endParaRPr lang="en-US" dirty="0"/>
          </a:p>
        </p:txBody>
      </p:sp>
      <p:sp>
        <p:nvSpPr>
          <p:cNvPr id="4" name="Rectangle 3"/>
          <p:cNvSpPr/>
          <p:nvPr/>
        </p:nvSpPr>
        <p:spPr bwMode="auto">
          <a:xfrm>
            <a:off x="7448823" y="1410"/>
            <a:ext cx="4743177" cy="685659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212" tIns="143428" rIns="179285" bIns="448212"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529"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648778" y="2109719"/>
            <a:ext cx="1077761" cy="1073845"/>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5" tIns="44813" rIns="89625" bIns="44813" numCol="1" anchor="t" anchorCtr="0" compatLnSpc="1">
            <a:prstTxWarp prst="textNoShape">
              <a:avLst/>
            </a:prstTxWarp>
          </a:bodyPr>
          <a:lstStyle/>
          <a:p>
            <a:pPr defTabSz="896176"/>
            <a:endParaRPr lang="en-US" sz="1765" dirty="0">
              <a:solidFill>
                <a:srgbClr val="000000"/>
              </a:solidFill>
            </a:endParaRPr>
          </a:p>
        </p:txBody>
      </p:sp>
      <p:sp>
        <p:nvSpPr>
          <p:cNvPr id="48" name="Rectangle 47"/>
          <p:cNvSpPr/>
          <p:nvPr/>
        </p:nvSpPr>
        <p:spPr bwMode="auto">
          <a:xfrm>
            <a:off x="1" y="3778442"/>
            <a:ext cx="7308798"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Security</a:t>
            </a:r>
            <a:endParaRPr lang="en-US" sz="3137" spc="-49" dirty="0">
              <a:solidFill>
                <a:schemeClr val="bg1"/>
              </a:solidFill>
              <a:latin typeface="+mj-lt"/>
            </a:endParaRPr>
          </a:p>
        </p:txBody>
      </p:sp>
      <p:sp>
        <p:nvSpPr>
          <p:cNvPr id="49" name="Rectangle 48"/>
          <p:cNvSpPr/>
          <p:nvPr/>
        </p:nvSpPr>
        <p:spPr bwMode="auto">
          <a:xfrm>
            <a:off x="1" y="2313262"/>
            <a:ext cx="7308798"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Storage</a:t>
            </a:r>
            <a:endParaRPr lang="en-US" sz="3137" spc="-49" dirty="0">
              <a:solidFill>
                <a:schemeClr val="bg1"/>
              </a:solidFill>
              <a:latin typeface="+mj-lt"/>
            </a:endParaRPr>
          </a:p>
        </p:txBody>
      </p:sp>
      <p:sp>
        <p:nvSpPr>
          <p:cNvPr id="52" name="Rectangle 51"/>
          <p:cNvSpPr/>
          <p:nvPr/>
        </p:nvSpPr>
        <p:spPr bwMode="auto">
          <a:xfrm>
            <a:off x="1" y="891809"/>
            <a:ext cx="7308798"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How much control required?</a:t>
            </a:r>
            <a:endParaRPr lang="en-US" sz="3137" spc="-49" dirty="0">
              <a:solidFill>
                <a:schemeClr val="bg1"/>
              </a:solidFill>
              <a:latin typeface="+mj-lt"/>
            </a:endParaRPr>
          </a:p>
        </p:txBody>
      </p:sp>
      <p:sp>
        <p:nvSpPr>
          <p:cNvPr id="75" name="Rectangle 74"/>
          <p:cNvSpPr/>
          <p:nvPr/>
        </p:nvSpPr>
        <p:spPr bwMode="auto">
          <a:xfrm>
            <a:off x="1" y="5221760"/>
            <a:ext cx="7308798"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High availability &amp; Disaster Recovery </a:t>
            </a:r>
            <a:endParaRPr lang="en-US" sz="3137" spc="-49" dirty="0">
              <a:solidFill>
                <a:schemeClr val="bg1"/>
              </a:solidFill>
              <a:latin typeface="+mj-lt"/>
            </a:endParaRPr>
          </a:p>
        </p:txBody>
      </p:sp>
      <p:sp>
        <p:nvSpPr>
          <p:cNvPr id="2" name="Oval 1"/>
          <p:cNvSpPr/>
          <p:nvPr/>
        </p:nvSpPr>
        <p:spPr bwMode="auto">
          <a:xfrm>
            <a:off x="7761545" y="2202964"/>
            <a:ext cx="824971" cy="90229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5882" spc="-49" dirty="0">
                <a:gradFill>
                  <a:gsLst>
                    <a:gs pos="1250">
                      <a:srgbClr val="FFFFFF"/>
                    </a:gs>
                    <a:gs pos="10417">
                      <a:srgbClr val="FFFFFF"/>
                    </a:gs>
                  </a:gsLst>
                  <a:lin ang="5400000" scaled="0"/>
                </a:gradFill>
              </a:rPr>
              <a:t>2</a:t>
            </a:r>
          </a:p>
        </p:txBody>
      </p:sp>
      <p:sp>
        <p:nvSpPr>
          <p:cNvPr id="11" name="Rectangle 10"/>
          <p:cNvSpPr/>
          <p:nvPr/>
        </p:nvSpPr>
        <p:spPr bwMode="auto">
          <a:xfrm>
            <a:off x="0" y="3779321"/>
            <a:ext cx="7308798"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Security</a:t>
            </a:r>
            <a:endParaRPr lang="en-US" sz="3137" spc="-49" dirty="0">
              <a:solidFill>
                <a:schemeClr val="bg1"/>
              </a:solidFill>
              <a:latin typeface="+mj-lt"/>
            </a:endParaRPr>
          </a:p>
        </p:txBody>
      </p:sp>
      <p:sp>
        <p:nvSpPr>
          <p:cNvPr id="12" name="Rectangle 11"/>
          <p:cNvSpPr/>
          <p:nvPr/>
        </p:nvSpPr>
        <p:spPr bwMode="auto">
          <a:xfrm>
            <a:off x="1371" y="2313262"/>
            <a:ext cx="7308799"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Storage</a:t>
            </a:r>
            <a:endParaRPr lang="en-US" sz="3137" spc="-49" dirty="0">
              <a:solidFill>
                <a:schemeClr val="bg1"/>
              </a:solidFill>
              <a:latin typeface="+mj-lt"/>
            </a:endParaRPr>
          </a:p>
        </p:txBody>
      </p:sp>
      <p:sp>
        <p:nvSpPr>
          <p:cNvPr id="13" name="Rectangle 12"/>
          <p:cNvSpPr/>
          <p:nvPr/>
        </p:nvSpPr>
        <p:spPr bwMode="auto">
          <a:xfrm>
            <a:off x="0" y="5220652"/>
            <a:ext cx="7308798"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Availability &amp; DR</a:t>
            </a:r>
            <a:endParaRPr lang="en-US" sz="3137" spc="-49" dirty="0">
              <a:solidFill>
                <a:schemeClr val="bg1"/>
              </a:solidFill>
              <a:latin typeface="+mj-lt"/>
            </a:endParaRPr>
          </a:p>
        </p:txBody>
      </p:sp>
      <p:sp>
        <p:nvSpPr>
          <p:cNvPr id="16" name="Oval 15"/>
          <p:cNvSpPr/>
          <p:nvPr/>
        </p:nvSpPr>
        <p:spPr bwMode="auto">
          <a:xfrm>
            <a:off x="7775173" y="3728495"/>
            <a:ext cx="824971" cy="79899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5882" spc="-49" dirty="0">
                <a:gradFill>
                  <a:gsLst>
                    <a:gs pos="1250">
                      <a:srgbClr val="FFFFFF"/>
                    </a:gs>
                    <a:gs pos="10417">
                      <a:srgbClr val="FFFFFF"/>
                    </a:gs>
                  </a:gsLst>
                  <a:lin ang="5400000" scaled="0"/>
                </a:gradFill>
              </a:rPr>
              <a:t>3</a:t>
            </a:r>
          </a:p>
        </p:txBody>
      </p:sp>
      <p:sp>
        <p:nvSpPr>
          <p:cNvPr id="17" name="Rectangle 16"/>
          <p:cNvSpPr/>
          <p:nvPr/>
        </p:nvSpPr>
        <p:spPr bwMode="auto">
          <a:xfrm>
            <a:off x="0" y="891809"/>
            <a:ext cx="7308799"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Ingestion </a:t>
            </a:r>
            <a:r>
              <a:rPr lang="en-NZ" sz="3137" spc="-49" dirty="0" err="1">
                <a:solidFill>
                  <a:schemeClr val="bg1"/>
                </a:solidFill>
                <a:latin typeface="+mj-lt"/>
              </a:rPr>
              <a:t>EndPoint</a:t>
            </a:r>
            <a:r>
              <a:rPr lang="en-NZ" sz="3137" spc="-49" dirty="0">
                <a:solidFill>
                  <a:schemeClr val="bg1"/>
                </a:solidFill>
                <a:latin typeface="+mj-lt"/>
              </a:rPr>
              <a:t> (s)</a:t>
            </a:r>
            <a:endParaRPr lang="en-US" sz="3137" spc="-49" dirty="0">
              <a:solidFill>
                <a:schemeClr val="bg1"/>
              </a:solidFill>
              <a:latin typeface="+mj-lt"/>
            </a:endParaRPr>
          </a:p>
        </p:txBody>
      </p:sp>
      <p:sp>
        <p:nvSpPr>
          <p:cNvPr id="19" name="Rectangle 18"/>
          <p:cNvSpPr/>
          <p:nvPr/>
        </p:nvSpPr>
        <p:spPr>
          <a:xfrm>
            <a:off x="9229650" y="3966877"/>
            <a:ext cx="2693113" cy="1830245"/>
          </a:xfrm>
          <a:prstGeom prst="rect">
            <a:avLst/>
          </a:prstGeom>
        </p:spPr>
        <p:txBody>
          <a:bodyPr wrap="square">
            <a:spAutoFit/>
          </a:bodyPr>
          <a:lstStyle/>
          <a:p>
            <a:pPr fontAlgn="base">
              <a:lnSpc>
                <a:spcPct val="90000"/>
              </a:lnSpc>
              <a:spcBef>
                <a:spcPct val="0"/>
              </a:spcBef>
              <a:spcAft>
                <a:spcPct val="0"/>
              </a:spcAft>
            </a:pPr>
            <a:r>
              <a:rPr lang="en-US" sz="3137" dirty="0">
                <a:gradFill>
                  <a:gsLst>
                    <a:gs pos="0">
                      <a:schemeClr val="bg1"/>
                    </a:gs>
                    <a:gs pos="100000">
                      <a:schemeClr val="bg1"/>
                    </a:gs>
                  </a:gsLst>
                  <a:lin ang="5400000" scaled="1"/>
                </a:gradFill>
              </a:rPr>
              <a:t>Running app in Azure:</a:t>
            </a:r>
          </a:p>
          <a:p>
            <a:pPr fontAlgn="base">
              <a:lnSpc>
                <a:spcPct val="90000"/>
              </a:lnSpc>
              <a:spcBef>
                <a:spcPct val="0"/>
              </a:spcBef>
              <a:spcAft>
                <a:spcPct val="0"/>
              </a:spcAft>
            </a:pPr>
            <a:r>
              <a:rPr lang="en-US" sz="3137" b="1" dirty="0">
                <a:gradFill>
                  <a:gsLst>
                    <a:gs pos="0">
                      <a:schemeClr val="bg1"/>
                    </a:gs>
                    <a:gs pos="100000">
                      <a:schemeClr val="bg1"/>
                    </a:gs>
                  </a:gsLst>
                  <a:lin ang="5400000" scaled="1"/>
                </a:gradFill>
              </a:rPr>
              <a:t>Questions to Ask</a:t>
            </a:r>
          </a:p>
        </p:txBody>
      </p:sp>
    </p:spTree>
    <p:extLst>
      <p:ext uri="{BB962C8B-B14F-4D97-AF65-F5344CB8AC3E}">
        <p14:creationId xmlns:p14="http://schemas.microsoft.com/office/powerpoint/2010/main" val="7296364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path" presetSubtype="0" accel="50000" decel="50000" fill="hold" grpId="0" nodeType="withEffect">
                                  <p:stCondLst>
                                    <p:cond delay="0"/>
                                  </p:stCondLst>
                                  <p:childTnLst>
                                    <p:animMotion origin="layout" path="M 1.32755E-7 2.50567E-6 L 1.32755E-7 0.2147 " pathEditMode="relative" rAng="0" ptsTypes="AA">
                                      <p:cBhvr>
                                        <p:cTn id="12" dur="1000" fill="hold"/>
                                        <p:tgtEl>
                                          <p:spTgt spid="6"/>
                                        </p:tgtEl>
                                        <p:attrNameLst>
                                          <p:attrName>ppt_x</p:attrName>
                                          <p:attrName>ppt_y</p:attrName>
                                        </p:attrNameLst>
                                      </p:cBhvr>
                                      <p:rCtr x="0" y="10735"/>
                                    </p:animMotion>
                                  </p:childTnLst>
                                </p:cTn>
                              </p:par>
                              <p:par>
                                <p:cTn id="13" presetID="10" presetClass="entr" presetSubtype="0"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xit" presetSubtype="0" fill="hold" grpId="0" nodeType="withEffect">
                                  <p:stCondLst>
                                    <p:cond delay="75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2"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74D54C-DAF7-4C49-86D8-F0FC2C4BE62D}"/>
              </a:ext>
            </a:extLst>
          </p:cNvPr>
          <p:cNvSpPr/>
          <p:nvPr/>
        </p:nvSpPr>
        <p:spPr>
          <a:xfrm>
            <a:off x="54440" y="1025583"/>
            <a:ext cx="6674353" cy="369332"/>
          </a:xfrm>
          <a:prstGeom prst="rect">
            <a:avLst/>
          </a:prstGeom>
        </p:spPr>
        <p:txBody>
          <a:bodyPr wrap="square">
            <a:spAutoFit/>
          </a:bodyPr>
          <a:lstStyle/>
          <a:p>
            <a:r>
              <a:rPr lang="en-NZ" b="1" dirty="0"/>
              <a:t>Prevent </a:t>
            </a:r>
            <a:r>
              <a:rPr lang="en-NZ" dirty="0"/>
              <a:t>malicious </a:t>
            </a:r>
            <a:r>
              <a:rPr lang="en-NZ" b="1" dirty="0"/>
              <a:t>attacks </a:t>
            </a:r>
            <a:r>
              <a:rPr lang="en-NZ" dirty="0"/>
              <a:t>on your solution</a:t>
            </a:r>
          </a:p>
        </p:txBody>
      </p:sp>
      <p:sp>
        <p:nvSpPr>
          <p:cNvPr id="3" name="Rectangle 2">
            <a:extLst>
              <a:ext uri="{FF2B5EF4-FFF2-40B4-BE49-F238E27FC236}">
                <a16:creationId xmlns:a16="http://schemas.microsoft.com/office/drawing/2014/main" id="{A94C9355-7CEE-4B39-B4ED-2317E945D1D7}"/>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Security</a:t>
            </a:r>
            <a:endParaRPr lang="en-US" sz="3137" spc="-49" dirty="0">
              <a:solidFill>
                <a:schemeClr val="bg1"/>
              </a:solidFill>
              <a:latin typeface="+mj-lt"/>
            </a:endParaRPr>
          </a:p>
        </p:txBody>
      </p:sp>
      <p:sp>
        <p:nvSpPr>
          <p:cNvPr id="4" name="Rectangle 3">
            <a:extLst>
              <a:ext uri="{FF2B5EF4-FFF2-40B4-BE49-F238E27FC236}">
                <a16:creationId xmlns:a16="http://schemas.microsoft.com/office/drawing/2014/main" id="{D36578C7-24C8-415C-92CC-88A58748AF3A}"/>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5" name="Rectangle 4">
            <a:extLst>
              <a:ext uri="{FF2B5EF4-FFF2-40B4-BE49-F238E27FC236}">
                <a16:creationId xmlns:a16="http://schemas.microsoft.com/office/drawing/2014/main" id="{BC492B3C-F5CA-438A-B64F-FFBD81BF39BB}"/>
              </a:ext>
            </a:extLst>
          </p:cNvPr>
          <p:cNvSpPr/>
          <p:nvPr/>
        </p:nvSpPr>
        <p:spPr>
          <a:xfrm>
            <a:off x="616226" y="1808231"/>
            <a:ext cx="2536464" cy="369332"/>
          </a:xfrm>
          <a:prstGeom prst="rect">
            <a:avLst/>
          </a:prstGeom>
        </p:spPr>
        <p:txBody>
          <a:bodyPr wrap="none">
            <a:spAutoFit/>
          </a:bodyPr>
          <a:lstStyle/>
          <a:p>
            <a:r>
              <a:rPr lang="en-NZ" dirty="0">
                <a:solidFill>
                  <a:srgbClr val="383838"/>
                </a:solidFill>
                <a:latin typeface="proxima-nova-1"/>
              </a:rPr>
              <a:t>Transport and Messaging</a:t>
            </a:r>
          </a:p>
        </p:txBody>
      </p:sp>
      <p:pic>
        <p:nvPicPr>
          <p:cNvPr id="6" name="Picture 22" descr="Related image">
            <a:extLst>
              <a:ext uri="{FF2B5EF4-FFF2-40B4-BE49-F238E27FC236}">
                <a16:creationId xmlns:a16="http://schemas.microsoft.com/office/drawing/2014/main" id="{A01F5FD5-BE30-44A2-9505-B5C2331F1B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4" t="8452" r="24712" b="7847"/>
          <a:stretch/>
        </p:blipFill>
        <p:spPr bwMode="auto">
          <a:xfrm>
            <a:off x="8900160" y="188818"/>
            <a:ext cx="2536464" cy="28143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AA9FB9-18BC-4B73-A18C-701BBCD2D071}"/>
              </a:ext>
            </a:extLst>
          </p:cNvPr>
          <p:cNvSpPr/>
          <p:nvPr/>
        </p:nvSpPr>
        <p:spPr>
          <a:xfrm>
            <a:off x="1252749" y="2866773"/>
            <a:ext cx="7010889" cy="1015663"/>
          </a:xfrm>
          <a:prstGeom prst="rect">
            <a:avLst/>
          </a:prstGeom>
        </p:spPr>
        <p:txBody>
          <a:bodyPr wrap="square">
            <a:spAutoFit/>
          </a:bodyPr>
          <a:lstStyle/>
          <a:p>
            <a:r>
              <a:rPr lang="en-NZ" sz="2000" dirty="0">
                <a:solidFill>
                  <a:srgbClr val="383838"/>
                </a:solidFill>
                <a:latin typeface="proxima-nova-1"/>
              </a:rPr>
              <a:t>Some of these services may </a:t>
            </a:r>
            <a:r>
              <a:rPr lang="en-NZ" sz="2000" b="1" dirty="0">
                <a:solidFill>
                  <a:srgbClr val="383838"/>
                </a:solidFill>
                <a:latin typeface="proxima-nova-1"/>
              </a:rPr>
              <a:t>not</a:t>
            </a:r>
            <a:r>
              <a:rPr lang="en-NZ" sz="2000" dirty="0">
                <a:solidFill>
                  <a:srgbClr val="383838"/>
                </a:solidFill>
                <a:latin typeface="proxima-nova-1"/>
              </a:rPr>
              <a:t> have public endpoint however they still need to be secured to </a:t>
            </a:r>
            <a:r>
              <a:rPr lang="en-NZ" sz="2000" b="1" dirty="0">
                <a:solidFill>
                  <a:srgbClr val="383838"/>
                </a:solidFill>
                <a:latin typeface="proxima-nova-1"/>
              </a:rPr>
              <a:t>ensure</a:t>
            </a:r>
            <a:r>
              <a:rPr lang="en-NZ" sz="2000" dirty="0">
                <a:solidFill>
                  <a:srgbClr val="383838"/>
                </a:solidFill>
                <a:latin typeface="proxima-nova-1"/>
              </a:rPr>
              <a:t> the </a:t>
            </a:r>
            <a:r>
              <a:rPr lang="en-NZ" sz="2000" b="1" dirty="0">
                <a:solidFill>
                  <a:srgbClr val="383838"/>
                </a:solidFill>
                <a:latin typeface="proxima-nova-1"/>
              </a:rPr>
              <a:t>end-end protection </a:t>
            </a:r>
            <a:r>
              <a:rPr lang="en-NZ" sz="2000" dirty="0">
                <a:solidFill>
                  <a:srgbClr val="383838"/>
                </a:solidFill>
                <a:latin typeface="proxima-nova-1"/>
              </a:rPr>
              <a:t>of services.</a:t>
            </a:r>
            <a:endParaRPr lang="en-NZ" sz="2000" dirty="0"/>
          </a:p>
        </p:txBody>
      </p:sp>
      <p:pic>
        <p:nvPicPr>
          <p:cNvPr id="3076" name="Picture 4" descr="Image result for azure serverless integration">
            <a:extLst>
              <a:ext uri="{FF2B5EF4-FFF2-40B4-BE49-F238E27FC236}">
                <a16:creationId xmlns:a16="http://schemas.microsoft.com/office/drawing/2014/main" id="{1050CC56-3BA3-437D-AC12-BFFB6286B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34" y="4312902"/>
            <a:ext cx="2353217" cy="158830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extLst>
              <a:ext uri="{FF2B5EF4-FFF2-40B4-BE49-F238E27FC236}">
                <a16:creationId xmlns:a16="http://schemas.microsoft.com/office/drawing/2014/main" id="{DFCCE42F-95FD-43E2-8456-6CA7C02B720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93534" y="4173609"/>
            <a:ext cx="4470518" cy="2052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51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750"/>
                                        <p:tgtEl>
                                          <p:spTgt spid="307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078"/>
                                        </p:tgtEl>
                                        <p:attrNameLst>
                                          <p:attrName>style.visibility</p:attrName>
                                        </p:attrNameLst>
                                      </p:cBhvr>
                                      <p:to>
                                        <p:strVal val="visible"/>
                                      </p:to>
                                    </p:set>
                                    <p:animEffect transition="in" filter="fade">
                                      <p:cBhvr>
                                        <p:cTn id="11" dur="75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CA10FA-91FD-47C1-A4F5-FCCA26C8C341}"/>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200" dirty="0"/>
              <a:t>Security</a:t>
            </a:r>
            <a:endParaRPr lang="en-US" sz="3137" spc="-49" dirty="0">
              <a:solidFill>
                <a:schemeClr val="bg1"/>
              </a:solidFill>
              <a:latin typeface="+mj-lt"/>
            </a:endParaRPr>
          </a:p>
        </p:txBody>
      </p:sp>
      <p:sp>
        <p:nvSpPr>
          <p:cNvPr id="4" name="Rectangle 3">
            <a:extLst>
              <a:ext uri="{FF2B5EF4-FFF2-40B4-BE49-F238E27FC236}">
                <a16:creationId xmlns:a16="http://schemas.microsoft.com/office/drawing/2014/main" id="{EB42CC4B-DB41-4CD9-9CC9-CD1AFC4EA80E}"/>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5" name="Rectangle 4">
            <a:extLst>
              <a:ext uri="{FF2B5EF4-FFF2-40B4-BE49-F238E27FC236}">
                <a16:creationId xmlns:a16="http://schemas.microsoft.com/office/drawing/2014/main" id="{04EF6DC7-3BD9-4D88-919C-E520561E8740}"/>
              </a:ext>
            </a:extLst>
          </p:cNvPr>
          <p:cNvSpPr/>
          <p:nvPr/>
        </p:nvSpPr>
        <p:spPr>
          <a:xfrm>
            <a:off x="616226" y="1808231"/>
            <a:ext cx="2536464" cy="369332"/>
          </a:xfrm>
          <a:prstGeom prst="rect">
            <a:avLst/>
          </a:prstGeom>
        </p:spPr>
        <p:txBody>
          <a:bodyPr wrap="none">
            <a:spAutoFit/>
          </a:bodyPr>
          <a:lstStyle/>
          <a:p>
            <a:r>
              <a:rPr lang="en-NZ" dirty="0">
                <a:solidFill>
                  <a:srgbClr val="383838"/>
                </a:solidFill>
                <a:latin typeface="proxima-nova-1"/>
              </a:rPr>
              <a:t>Transport and Messaging</a:t>
            </a:r>
          </a:p>
        </p:txBody>
      </p:sp>
      <p:sp>
        <p:nvSpPr>
          <p:cNvPr id="6" name="Rectangle 5">
            <a:extLst>
              <a:ext uri="{FF2B5EF4-FFF2-40B4-BE49-F238E27FC236}">
                <a16:creationId xmlns:a16="http://schemas.microsoft.com/office/drawing/2014/main" id="{6A92115D-12B0-4F60-8CE9-69A606C9FE63}"/>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BDF1977A-D266-4D28-AE9B-2791754A424C}"/>
              </a:ext>
            </a:extLst>
          </p:cNvPr>
          <p:cNvSpPr/>
          <p:nvPr/>
        </p:nvSpPr>
        <p:spPr>
          <a:xfrm>
            <a:off x="616226" y="2372844"/>
            <a:ext cx="2546466" cy="369332"/>
          </a:xfrm>
          <a:prstGeom prst="rect">
            <a:avLst/>
          </a:prstGeom>
        </p:spPr>
        <p:txBody>
          <a:bodyPr wrap="none">
            <a:spAutoFit/>
          </a:bodyPr>
          <a:lstStyle/>
          <a:p>
            <a:r>
              <a:rPr lang="en-NZ" dirty="0">
                <a:solidFill>
                  <a:srgbClr val="383838"/>
                </a:solidFill>
                <a:latin typeface="proxima-nova-1"/>
              </a:rPr>
              <a:t>Encryption and Encoding</a:t>
            </a:r>
          </a:p>
        </p:txBody>
      </p:sp>
      <p:pic>
        <p:nvPicPr>
          <p:cNvPr id="8" name="Picture 22" descr="Related image">
            <a:extLst>
              <a:ext uri="{FF2B5EF4-FFF2-40B4-BE49-F238E27FC236}">
                <a16:creationId xmlns:a16="http://schemas.microsoft.com/office/drawing/2014/main" id="{263A184D-3DCC-4BE6-82AF-4DADA3170D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4" t="8452" r="24712" b="7847"/>
          <a:stretch/>
        </p:blipFill>
        <p:spPr bwMode="auto">
          <a:xfrm>
            <a:off x="8900160" y="188818"/>
            <a:ext cx="2536464" cy="28143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4664DE3-DF24-4F7B-952D-38D3F825DA66}"/>
              </a:ext>
            </a:extLst>
          </p:cNvPr>
          <p:cNvSpPr/>
          <p:nvPr/>
        </p:nvSpPr>
        <p:spPr>
          <a:xfrm>
            <a:off x="2417660" y="3981067"/>
            <a:ext cx="8771956" cy="1015663"/>
          </a:xfrm>
          <a:prstGeom prst="rect">
            <a:avLst/>
          </a:prstGeom>
        </p:spPr>
        <p:txBody>
          <a:bodyPr wrap="square">
            <a:spAutoFit/>
          </a:bodyPr>
          <a:lstStyle/>
          <a:p>
            <a:r>
              <a:rPr lang="en-NZ" sz="2000" dirty="0">
                <a:solidFill>
                  <a:srgbClr val="383838"/>
                </a:solidFill>
                <a:latin typeface="proxima-nova-1"/>
              </a:rPr>
              <a:t>Message size will increase and can </a:t>
            </a:r>
            <a:r>
              <a:rPr lang="en-NZ" sz="2000" b="1" dirty="0">
                <a:solidFill>
                  <a:srgbClr val="383838"/>
                </a:solidFill>
                <a:latin typeface="proxima-nova-1"/>
              </a:rPr>
              <a:t>impact</a:t>
            </a:r>
            <a:r>
              <a:rPr lang="en-NZ" sz="2000" dirty="0">
                <a:solidFill>
                  <a:srgbClr val="383838"/>
                </a:solidFill>
                <a:latin typeface="proxima-nova-1"/>
              </a:rPr>
              <a:t> overall persistence targets as well as </a:t>
            </a:r>
            <a:r>
              <a:rPr lang="en-NZ" sz="2000" b="1" dirty="0">
                <a:solidFill>
                  <a:srgbClr val="383838"/>
                </a:solidFill>
                <a:latin typeface="proxima-nova-1"/>
              </a:rPr>
              <a:t>response times </a:t>
            </a:r>
            <a:r>
              <a:rPr lang="en-NZ" sz="2000" dirty="0">
                <a:solidFill>
                  <a:srgbClr val="383838"/>
                </a:solidFill>
                <a:latin typeface="proxima-nova-1"/>
              </a:rPr>
              <a:t>because of encrypting/decrypting and encoding/decoding procedures.</a:t>
            </a:r>
            <a:endParaRPr lang="en-NZ" sz="2000" dirty="0"/>
          </a:p>
        </p:txBody>
      </p:sp>
      <p:pic>
        <p:nvPicPr>
          <p:cNvPr id="5144" name="Picture 24" descr="Image result for response time gif">
            <a:extLst>
              <a:ext uri="{FF2B5EF4-FFF2-40B4-BE49-F238E27FC236}">
                <a16:creationId xmlns:a16="http://schemas.microsoft.com/office/drawing/2014/main" id="{E26DE691-E8D2-453F-B00A-86ECC3F9235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1462" y="3865403"/>
            <a:ext cx="1492994" cy="124698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8E77B35-B508-44F1-9966-ECA89E0D8116}"/>
              </a:ext>
            </a:extLst>
          </p:cNvPr>
          <p:cNvSpPr/>
          <p:nvPr/>
        </p:nvSpPr>
        <p:spPr>
          <a:xfrm>
            <a:off x="54440" y="1025583"/>
            <a:ext cx="6674353" cy="369332"/>
          </a:xfrm>
          <a:prstGeom prst="rect">
            <a:avLst/>
          </a:prstGeom>
        </p:spPr>
        <p:txBody>
          <a:bodyPr wrap="square">
            <a:spAutoFit/>
          </a:bodyPr>
          <a:lstStyle/>
          <a:p>
            <a:r>
              <a:rPr lang="en-NZ" b="1" dirty="0"/>
              <a:t>Prevent </a:t>
            </a:r>
            <a:r>
              <a:rPr lang="en-NZ" dirty="0"/>
              <a:t>malicious </a:t>
            </a:r>
            <a:r>
              <a:rPr lang="en-NZ" b="1" dirty="0"/>
              <a:t>attacks </a:t>
            </a:r>
            <a:r>
              <a:rPr lang="en-NZ" dirty="0"/>
              <a:t>on your solution</a:t>
            </a:r>
          </a:p>
        </p:txBody>
      </p:sp>
    </p:spTree>
    <p:extLst>
      <p:ext uri="{BB962C8B-B14F-4D97-AF65-F5344CB8AC3E}">
        <p14:creationId xmlns:p14="http://schemas.microsoft.com/office/powerpoint/2010/main" val="258140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44"/>
                                        </p:tgtEl>
                                        <p:attrNameLst>
                                          <p:attrName>style.visibility</p:attrName>
                                        </p:attrNameLst>
                                      </p:cBhvr>
                                      <p:to>
                                        <p:strVal val="visible"/>
                                      </p:to>
                                    </p:set>
                                    <p:anim calcmode="lin" valueType="num">
                                      <p:cBhvr additive="base">
                                        <p:cTn id="11" dur="500" fill="hold"/>
                                        <p:tgtEl>
                                          <p:spTgt spid="5144"/>
                                        </p:tgtEl>
                                        <p:attrNameLst>
                                          <p:attrName>ppt_x</p:attrName>
                                        </p:attrNameLst>
                                      </p:cBhvr>
                                      <p:tavLst>
                                        <p:tav tm="0">
                                          <p:val>
                                            <p:strVal val="#ppt_x"/>
                                          </p:val>
                                        </p:tav>
                                        <p:tav tm="100000">
                                          <p:val>
                                            <p:strVal val="#ppt_x"/>
                                          </p:val>
                                        </p:tav>
                                      </p:tavLst>
                                    </p:anim>
                                    <p:anim calcmode="lin" valueType="num">
                                      <p:cBhvr additive="base">
                                        <p:cTn id="12" dur="500" fill="hold"/>
                                        <p:tgtEl>
                                          <p:spTgt spid="51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421157" y="6444288"/>
            <a:ext cx="501606" cy="122200"/>
          </a:xfrm>
          <a:prstGeom prst="rect">
            <a:avLst/>
          </a:prstGeom>
        </p:spPr>
        <p:txBody>
          <a:bodyPr/>
          <a:lstStyle/>
          <a:p>
            <a:pPr>
              <a:lnSpc>
                <a:spcPct val="90000"/>
              </a:lnSpc>
            </a:pPr>
            <a:fld id="{1BC86A1F-E589-44B2-A543-2EC98F5547A7}" type="slidenum">
              <a:rPr lang="en-US" smtClean="0"/>
              <a:pPr>
                <a:lnSpc>
                  <a:spcPct val="90000"/>
                </a:lnSpc>
              </a:pPr>
              <a:t>47</a:t>
            </a:fld>
            <a:endParaRPr lang="en-US" dirty="0"/>
          </a:p>
        </p:txBody>
      </p:sp>
      <p:sp>
        <p:nvSpPr>
          <p:cNvPr id="4" name="Rectangle 3"/>
          <p:cNvSpPr/>
          <p:nvPr/>
        </p:nvSpPr>
        <p:spPr bwMode="auto">
          <a:xfrm>
            <a:off x="7448823" y="487"/>
            <a:ext cx="4743177" cy="685659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212" tIns="143428" rIns="179285" bIns="448212"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529"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648778" y="3528136"/>
            <a:ext cx="1077761" cy="1073845"/>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5" tIns="44813" rIns="89625" bIns="44813" numCol="1" anchor="t" anchorCtr="0" compatLnSpc="1">
            <a:prstTxWarp prst="textNoShape">
              <a:avLst/>
            </a:prstTxWarp>
          </a:bodyPr>
          <a:lstStyle/>
          <a:p>
            <a:pPr defTabSz="896176"/>
            <a:endParaRPr lang="en-US" sz="1765" dirty="0">
              <a:solidFill>
                <a:srgbClr val="000000"/>
              </a:solidFill>
            </a:endParaRPr>
          </a:p>
        </p:txBody>
      </p:sp>
      <p:sp>
        <p:nvSpPr>
          <p:cNvPr id="48" name="Rectangle 47"/>
          <p:cNvSpPr/>
          <p:nvPr/>
        </p:nvSpPr>
        <p:spPr bwMode="auto">
          <a:xfrm>
            <a:off x="1" y="3778442"/>
            <a:ext cx="7357728"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Security</a:t>
            </a:r>
            <a:endParaRPr lang="en-US" sz="3137" spc="-49" dirty="0">
              <a:solidFill>
                <a:schemeClr val="bg1"/>
              </a:solidFill>
              <a:latin typeface="+mj-lt"/>
            </a:endParaRPr>
          </a:p>
        </p:txBody>
      </p:sp>
      <p:sp>
        <p:nvSpPr>
          <p:cNvPr id="49" name="Rectangle 48"/>
          <p:cNvSpPr/>
          <p:nvPr/>
        </p:nvSpPr>
        <p:spPr bwMode="auto">
          <a:xfrm>
            <a:off x="0" y="2335126"/>
            <a:ext cx="7357729"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Where do we need to put application to run?</a:t>
            </a:r>
            <a:endParaRPr lang="en-US" sz="3137" spc="-49" dirty="0">
              <a:solidFill>
                <a:schemeClr val="bg1"/>
              </a:solidFill>
              <a:latin typeface="+mj-lt"/>
            </a:endParaRPr>
          </a:p>
        </p:txBody>
      </p:sp>
      <p:sp>
        <p:nvSpPr>
          <p:cNvPr id="52" name="Rectangle 51"/>
          <p:cNvSpPr/>
          <p:nvPr/>
        </p:nvSpPr>
        <p:spPr bwMode="auto">
          <a:xfrm>
            <a:off x="1" y="891809"/>
            <a:ext cx="7357728"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How much control required?</a:t>
            </a:r>
            <a:endParaRPr lang="en-US" sz="3137" spc="-49" dirty="0">
              <a:solidFill>
                <a:schemeClr val="bg1"/>
              </a:solidFill>
              <a:latin typeface="+mj-lt"/>
            </a:endParaRPr>
          </a:p>
        </p:txBody>
      </p:sp>
      <p:sp>
        <p:nvSpPr>
          <p:cNvPr id="75" name="Rectangle 74"/>
          <p:cNvSpPr/>
          <p:nvPr/>
        </p:nvSpPr>
        <p:spPr bwMode="auto">
          <a:xfrm>
            <a:off x="1" y="5221760"/>
            <a:ext cx="7357728" cy="77241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Availability &amp; DR</a:t>
            </a:r>
            <a:endParaRPr lang="en-US" sz="3137" spc="-49" dirty="0">
              <a:solidFill>
                <a:schemeClr val="bg1"/>
              </a:solidFill>
              <a:latin typeface="+mj-lt"/>
            </a:endParaRPr>
          </a:p>
        </p:txBody>
      </p:sp>
      <p:sp>
        <p:nvSpPr>
          <p:cNvPr id="2" name="Oval 1"/>
          <p:cNvSpPr/>
          <p:nvPr/>
        </p:nvSpPr>
        <p:spPr bwMode="auto">
          <a:xfrm>
            <a:off x="7761545" y="3621380"/>
            <a:ext cx="824971" cy="90229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5882" spc="-49" dirty="0">
                <a:gradFill>
                  <a:gsLst>
                    <a:gs pos="1250">
                      <a:srgbClr val="FFFFFF"/>
                    </a:gs>
                    <a:gs pos="10417">
                      <a:srgbClr val="FFFFFF"/>
                    </a:gs>
                  </a:gsLst>
                  <a:lin ang="5400000" scaled="0"/>
                </a:gradFill>
              </a:rPr>
              <a:t>3</a:t>
            </a:r>
          </a:p>
        </p:txBody>
      </p:sp>
      <p:sp>
        <p:nvSpPr>
          <p:cNvPr id="11" name="Rectangle 10"/>
          <p:cNvSpPr/>
          <p:nvPr/>
        </p:nvSpPr>
        <p:spPr bwMode="auto">
          <a:xfrm>
            <a:off x="5602" y="3778442"/>
            <a:ext cx="7357728"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Security</a:t>
            </a:r>
            <a:endParaRPr lang="en-US" sz="3137" spc="-49" dirty="0">
              <a:solidFill>
                <a:schemeClr val="bg1"/>
              </a:solidFill>
              <a:latin typeface="+mj-lt"/>
            </a:endParaRPr>
          </a:p>
        </p:txBody>
      </p:sp>
      <p:sp>
        <p:nvSpPr>
          <p:cNvPr id="12" name="Rectangle 11"/>
          <p:cNvSpPr/>
          <p:nvPr/>
        </p:nvSpPr>
        <p:spPr bwMode="auto">
          <a:xfrm>
            <a:off x="0" y="2335126"/>
            <a:ext cx="7357729"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Storage</a:t>
            </a:r>
            <a:endParaRPr lang="en-US" sz="3137" spc="-49" dirty="0">
              <a:solidFill>
                <a:schemeClr val="bg1"/>
              </a:solidFill>
              <a:latin typeface="+mj-lt"/>
            </a:endParaRPr>
          </a:p>
        </p:txBody>
      </p:sp>
      <p:sp>
        <p:nvSpPr>
          <p:cNvPr id="13" name="Rectangle 12"/>
          <p:cNvSpPr/>
          <p:nvPr/>
        </p:nvSpPr>
        <p:spPr bwMode="auto">
          <a:xfrm>
            <a:off x="0" y="5221760"/>
            <a:ext cx="7357729"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Availability &amp; DR</a:t>
            </a:r>
            <a:endParaRPr lang="en-US" sz="3137" spc="-49" dirty="0">
              <a:solidFill>
                <a:schemeClr val="bg1"/>
              </a:solidFill>
              <a:latin typeface="+mj-lt"/>
            </a:endParaRPr>
          </a:p>
        </p:txBody>
      </p:sp>
      <p:sp>
        <p:nvSpPr>
          <p:cNvPr id="16" name="Oval 15"/>
          <p:cNvSpPr/>
          <p:nvPr/>
        </p:nvSpPr>
        <p:spPr bwMode="auto">
          <a:xfrm>
            <a:off x="7775173" y="5146912"/>
            <a:ext cx="824971" cy="79899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091" fontAlgn="base">
              <a:lnSpc>
                <a:spcPct val="90000"/>
              </a:lnSpc>
              <a:spcBef>
                <a:spcPct val="0"/>
              </a:spcBef>
              <a:spcAft>
                <a:spcPct val="0"/>
              </a:spcAft>
            </a:pPr>
            <a:r>
              <a:rPr lang="en-US" sz="5882" spc="-49" dirty="0">
                <a:gradFill>
                  <a:gsLst>
                    <a:gs pos="1250">
                      <a:srgbClr val="FFFFFF"/>
                    </a:gs>
                    <a:gs pos="10417">
                      <a:srgbClr val="FFFFFF"/>
                    </a:gs>
                  </a:gsLst>
                  <a:lin ang="5400000" scaled="0"/>
                </a:gradFill>
              </a:rPr>
              <a:t>4</a:t>
            </a:r>
          </a:p>
        </p:txBody>
      </p:sp>
      <p:sp>
        <p:nvSpPr>
          <p:cNvPr id="17" name="Rectangle 16"/>
          <p:cNvSpPr/>
          <p:nvPr/>
        </p:nvSpPr>
        <p:spPr bwMode="auto">
          <a:xfrm>
            <a:off x="0" y="891808"/>
            <a:ext cx="7357729" cy="77241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3137" spc="-49" dirty="0">
                <a:solidFill>
                  <a:schemeClr val="bg1"/>
                </a:solidFill>
                <a:latin typeface="+mj-lt"/>
              </a:rPr>
              <a:t>Ingestion </a:t>
            </a:r>
            <a:r>
              <a:rPr lang="en-NZ" sz="3137" spc="-49" dirty="0" err="1">
                <a:solidFill>
                  <a:schemeClr val="bg1"/>
                </a:solidFill>
                <a:latin typeface="+mj-lt"/>
              </a:rPr>
              <a:t>EndPoint</a:t>
            </a:r>
            <a:r>
              <a:rPr lang="en-NZ" sz="3137" spc="-49" dirty="0">
                <a:solidFill>
                  <a:schemeClr val="bg1"/>
                </a:solidFill>
                <a:latin typeface="+mj-lt"/>
              </a:rPr>
              <a:t> (s)</a:t>
            </a:r>
            <a:endParaRPr lang="en-US" sz="3137" spc="-49" dirty="0">
              <a:solidFill>
                <a:schemeClr val="bg1"/>
              </a:solidFill>
              <a:latin typeface="+mj-lt"/>
            </a:endParaRPr>
          </a:p>
        </p:txBody>
      </p:sp>
      <p:sp>
        <p:nvSpPr>
          <p:cNvPr id="19" name="Rectangle 18"/>
          <p:cNvSpPr/>
          <p:nvPr/>
        </p:nvSpPr>
        <p:spPr>
          <a:xfrm>
            <a:off x="9229650" y="3966877"/>
            <a:ext cx="2693113" cy="1830245"/>
          </a:xfrm>
          <a:prstGeom prst="rect">
            <a:avLst/>
          </a:prstGeom>
        </p:spPr>
        <p:txBody>
          <a:bodyPr wrap="square">
            <a:spAutoFit/>
          </a:bodyPr>
          <a:lstStyle/>
          <a:p>
            <a:pPr fontAlgn="base">
              <a:lnSpc>
                <a:spcPct val="90000"/>
              </a:lnSpc>
              <a:spcBef>
                <a:spcPct val="0"/>
              </a:spcBef>
              <a:spcAft>
                <a:spcPct val="0"/>
              </a:spcAft>
            </a:pPr>
            <a:r>
              <a:rPr lang="en-US" sz="3137" dirty="0">
                <a:gradFill>
                  <a:gsLst>
                    <a:gs pos="0">
                      <a:schemeClr val="bg1"/>
                    </a:gs>
                    <a:gs pos="100000">
                      <a:schemeClr val="bg1"/>
                    </a:gs>
                  </a:gsLst>
                  <a:lin ang="5400000" scaled="1"/>
                </a:gradFill>
              </a:rPr>
              <a:t>Running app in Azure:</a:t>
            </a:r>
          </a:p>
          <a:p>
            <a:pPr fontAlgn="base">
              <a:lnSpc>
                <a:spcPct val="90000"/>
              </a:lnSpc>
              <a:spcBef>
                <a:spcPct val="0"/>
              </a:spcBef>
              <a:spcAft>
                <a:spcPct val="0"/>
              </a:spcAft>
            </a:pPr>
            <a:r>
              <a:rPr lang="en-US" sz="3137" b="1" dirty="0">
                <a:gradFill>
                  <a:gsLst>
                    <a:gs pos="0">
                      <a:schemeClr val="bg1"/>
                    </a:gs>
                    <a:gs pos="100000">
                      <a:schemeClr val="bg1"/>
                    </a:gs>
                  </a:gsLst>
                  <a:lin ang="5400000" scaled="1"/>
                </a:gradFill>
              </a:rPr>
              <a:t>Questions to Ask</a:t>
            </a:r>
          </a:p>
        </p:txBody>
      </p:sp>
    </p:spTree>
    <p:extLst>
      <p:ext uri="{BB962C8B-B14F-4D97-AF65-F5344CB8AC3E}">
        <p14:creationId xmlns:p14="http://schemas.microsoft.com/office/powerpoint/2010/main" val="130252608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32755E-7 2.03813E-6 L 1.32755E-7 0.21471 " pathEditMode="relative" rAng="0" ptsTypes="AA">
                                      <p:cBhvr>
                                        <p:cTn id="9" dur="1000" fill="hold"/>
                                        <p:tgtEl>
                                          <p:spTgt spid="6"/>
                                        </p:tgtEl>
                                        <p:attrNameLst>
                                          <p:attrName>ppt_x</p:attrName>
                                          <p:attrName>ppt_y</p:attrName>
                                        </p:attrNameLst>
                                      </p:cBhvr>
                                      <p:rCtr x="0" y="10735"/>
                                    </p:animMotion>
                                  </p:childTnLst>
                                </p:cTn>
                              </p:par>
                              <p:par>
                                <p:cTn id="10" presetID="10" presetClass="entr" presetSubtype="0" fill="hold" grpId="0" nodeType="withEffect">
                                  <p:stCondLst>
                                    <p:cond delay="10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grpId="0" nodeType="withEffect">
                                  <p:stCondLst>
                                    <p:cond delay="75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3"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57385D-7C9E-4FD8-A822-6432315993BB}"/>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r>
              <a:rPr lang="en-NZ" sz="3200" spc="-49" dirty="0">
                <a:solidFill>
                  <a:schemeClr val="bg1"/>
                </a:solidFill>
              </a:rPr>
              <a:t>Availability &amp; DR</a:t>
            </a:r>
            <a:endParaRPr lang="en-US" sz="3200" spc="-49" dirty="0">
              <a:solidFill>
                <a:schemeClr val="bg1"/>
              </a:solidFill>
            </a:endParaRPr>
          </a:p>
        </p:txBody>
      </p:sp>
      <p:sp>
        <p:nvSpPr>
          <p:cNvPr id="4" name="Rectangle 3">
            <a:extLst>
              <a:ext uri="{FF2B5EF4-FFF2-40B4-BE49-F238E27FC236}">
                <a16:creationId xmlns:a16="http://schemas.microsoft.com/office/drawing/2014/main" id="{4FC193FE-17C6-4097-8262-6F864F4C9BFC}"/>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5" name="Rectangle 4">
            <a:extLst>
              <a:ext uri="{FF2B5EF4-FFF2-40B4-BE49-F238E27FC236}">
                <a16:creationId xmlns:a16="http://schemas.microsoft.com/office/drawing/2014/main" id="{22F07521-783C-40B3-9A1B-6F63D8322D85}"/>
              </a:ext>
            </a:extLst>
          </p:cNvPr>
          <p:cNvSpPr/>
          <p:nvPr/>
        </p:nvSpPr>
        <p:spPr>
          <a:xfrm>
            <a:off x="616226" y="1808231"/>
            <a:ext cx="1754006" cy="369332"/>
          </a:xfrm>
          <a:prstGeom prst="rect">
            <a:avLst/>
          </a:prstGeom>
        </p:spPr>
        <p:txBody>
          <a:bodyPr wrap="none">
            <a:spAutoFit/>
          </a:bodyPr>
          <a:lstStyle/>
          <a:p>
            <a:r>
              <a:rPr lang="en-NZ" dirty="0">
                <a:solidFill>
                  <a:srgbClr val="383838"/>
                </a:solidFill>
                <a:latin typeface="proxima-nova-1"/>
              </a:rPr>
              <a:t>Data Replication</a:t>
            </a:r>
          </a:p>
        </p:txBody>
      </p:sp>
      <p:pic>
        <p:nvPicPr>
          <p:cNvPr id="12" name="Picture 6" descr="http://infiniticloud.com/wp-content/uploads/2017/02/infiniti_icons_417-v2_Disaster-Recovery.png">
            <a:extLst>
              <a:ext uri="{FF2B5EF4-FFF2-40B4-BE49-F238E27FC236}">
                <a16:creationId xmlns:a16="http://schemas.microsoft.com/office/drawing/2014/main" id="{07E36539-D74F-46B7-91AF-292F59692F2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10051" t="11105" r="9635" b="4482"/>
          <a:stretch/>
        </p:blipFill>
        <p:spPr bwMode="auto">
          <a:xfrm>
            <a:off x="8757920" y="121367"/>
            <a:ext cx="2997200" cy="31501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42077B3-F93F-474E-8664-D4D3D066051B}"/>
              </a:ext>
            </a:extLst>
          </p:cNvPr>
          <p:cNvSpPr/>
          <p:nvPr/>
        </p:nvSpPr>
        <p:spPr>
          <a:xfrm>
            <a:off x="54440" y="1025583"/>
            <a:ext cx="6674353" cy="369332"/>
          </a:xfrm>
          <a:prstGeom prst="rect">
            <a:avLst/>
          </a:prstGeom>
        </p:spPr>
        <p:txBody>
          <a:bodyPr wrap="square">
            <a:spAutoFit/>
          </a:bodyPr>
          <a:lstStyle/>
          <a:p>
            <a:r>
              <a:rPr lang="en-NZ" b="1" dirty="0"/>
              <a:t>Technically</a:t>
            </a:r>
            <a:r>
              <a:rPr lang="en-NZ" dirty="0"/>
              <a:t>, most of it is taken care by </a:t>
            </a:r>
            <a:r>
              <a:rPr lang="en-NZ" b="1" dirty="0"/>
              <a:t>Serverless</a:t>
            </a:r>
          </a:p>
        </p:txBody>
      </p:sp>
      <p:pic>
        <p:nvPicPr>
          <p:cNvPr id="7170" name="Picture 2" descr="Image result for azure sql">
            <a:extLst>
              <a:ext uri="{FF2B5EF4-FFF2-40B4-BE49-F238E27FC236}">
                <a16:creationId xmlns:a16="http://schemas.microsoft.com/office/drawing/2014/main" id="{4662441E-51CA-4F21-938E-EDD870E8D3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11" r="30134" b="19072"/>
          <a:stretch/>
        </p:blipFill>
        <p:spPr bwMode="auto">
          <a:xfrm>
            <a:off x="4136954" y="3007377"/>
            <a:ext cx="681412" cy="88526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cosmosdb">
            <a:extLst>
              <a:ext uri="{FF2B5EF4-FFF2-40B4-BE49-F238E27FC236}">
                <a16:creationId xmlns:a16="http://schemas.microsoft.com/office/drawing/2014/main" id="{B73BF5EB-88A9-4D87-9B70-21FE0B27F9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17" t="13101" r="10161" b="12587"/>
          <a:stretch/>
        </p:blipFill>
        <p:spPr bwMode="auto">
          <a:xfrm>
            <a:off x="5152009" y="2910490"/>
            <a:ext cx="986168" cy="934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Related image">
            <a:extLst>
              <a:ext uri="{FF2B5EF4-FFF2-40B4-BE49-F238E27FC236}">
                <a16:creationId xmlns:a16="http://schemas.microsoft.com/office/drawing/2014/main" id="{0B094538-6690-4CEE-80A9-31F7BB6080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78" r="19782"/>
          <a:stretch/>
        </p:blipFill>
        <p:spPr bwMode="auto">
          <a:xfrm>
            <a:off x="6471820" y="3014060"/>
            <a:ext cx="877104" cy="77585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AD11C35-FCC1-4D72-9389-E770981FF51C}"/>
              </a:ext>
            </a:extLst>
          </p:cNvPr>
          <p:cNvSpPr/>
          <p:nvPr/>
        </p:nvSpPr>
        <p:spPr>
          <a:xfrm>
            <a:off x="1211343" y="3246443"/>
            <a:ext cx="2912144" cy="400110"/>
          </a:xfrm>
          <a:prstGeom prst="rect">
            <a:avLst/>
          </a:prstGeom>
        </p:spPr>
        <p:txBody>
          <a:bodyPr wrap="none">
            <a:spAutoFit/>
          </a:bodyPr>
          <a:lstStyle/>
          <a:p>
            <a:r>
              <a:rPr lang="en-NZ" sz="2000" dirty="0">
                <a:solidFill>
                  <a:srgbClr val="383838"/>
                </a:solidFill>
                <a:latin typeface="proxima-nova-1"/>
              </a:rPr>
              <a:t>Provide geo-replication </a:t>
            </a:r>
            <a:r>
              <a:rPr lang="en-NZ" sz="2000" dirty="0">
                <a:solidFill>
                  <a:srgbClr val="383838"/>
                </a:solidFill>
                <a:latin typeface="proxima-nova-1"/>
                <a:sym typeface="Wingdings" panose="05000000000000000000" pitchFamily="2" charset="2"/>
              </a:rPr>
              <a:t></a:t>
            </a:r>
            <a:endParaRPr lang="en-NZ" sz="2000" dirty="0"/>
          </a:p>
        </p:txBody>
      </p:sp>
      <p:sp>
        <p:nvSpPr>
          <p:cNvPr id="15" name="Rectangle 14">
            <a:extLst>
              <a:ext uri="{FF2B5EF4-FFF2-40B4-BE49-F238E27FC236}">
                <a16:creationId xmlns:a16="http://schemas.microsoft.com/office/drawing/2014/main" id="{C9BDD274-E3FF-4214-AA91-0AD7B9E49D53}"/>
              </a:ext>
            </a:extLst>
          </p:cNvPr>
          <p:cNvSpPr/>
          <p:nvPr/>
        </p:nvSpPr>
        <p:spPr>
          <a:xfrm>
            <a:off x="876447" y="4652669"/>
            <a:ext cx="8154849" cy="707886"/>
          </a:xfrm>
          <a:prstGeom prst="rect">
            <a:avLst/>
          </a:prstGeom>
        </p:spPr>
        <p:txBody>
          <a:bodyPr wrap="square">
            <a:spAutoFit/>
          </a:bodyPr>
          <a:lstStyle/>
          <a:p>
            <a:r>
              <a:rPr lang="en-NZ" sz="2000" dirty="0">
                <a:solidFill>
                  <a:srgbClr val="383838"/>
                </a:solidFill>
                <a:latin typeface="proxima-nova-1"/>
              </a:rPr>
              <a:t>These can be </a:t>
            </a:r>
            <a:r>
              <a:rPr lang="en-NZ" sz="2000" b="1" dirty="0">
                <a:solidFill>
                  <a:srgbClr val="383838"/>
                </a:solidFill>
                <a:latin typeface="proxima-nova-1"/>
              </a:rPr>
              <a:t>enabled</a:t>
            </a:r>
            <a:r>
              <a:rPr lang="en-NZ" sz="2000" dirty="0">
                <a:solidFill>
                  <a:srgbClr val="383838"/>
                </a:solidFill>
                <a:latin typeface="proxima-nova-1"/>
              </a:rPr>
              <a:t> to ensure that all data at rest can be moved to a different </a:t>
            </a:r>
            <a:r>
              <a:rPr lang="en-NZ" sz="2000" b="1" dirty="0">
                <a:solidFill>
                  <a:srgbClr val="383838"/>
                </a:solidFill>
                <a:latin typeface="proxima-nova-1"/>
              </a:rPr>
              <a:t>paired region </a:t>
            </a:r>
            <a:r>
              <a:rPr lang="en-NZ" sz="2000" dirty="0">
                <a:solidFill>
                  <a:srgbClr val="383838"/>
                </a:solidFill>
                <a:latin typeface="proxima-nova-1"/>
              </a:rPr>
              <a:t>and is available in case of a </a:t>
            </a:r>
            <a:r>
              <a:rPr lang="en-NZ" sz="2000" b="1" dirty="0">
                <a:solidFill>
                  <a:srgbClr val="383838"/>
                </a:solidFill>
                <a:latin typeface="proxima-nova-1"/>
              </a:rPr>
              <a:t>data centre failure</a:t>
            </a:r>
            <a:r>
              <a:rPr lang="en-NZ" sz="2000" dirty="0">
                <a:solidFill>
                  <a:srgbClr val="383838"/>
                </a:solidFill>
                <a:latin typeface="proxima-nova-1"/>
              </a:rPr>
              <a:t>.</a:t>
            </a:r>
            <a:endParaRPr lang="en-NZ" sz="2000" dirty="0"/>
          </a:p>
        </p:txBody>
      </p:sp>
    </p:spTree>
    <p:extLst>
      <p:ext uri="{BB962C8B-B14F-4D97-AF65-F5344CB8AC3E}">
        <p14:creationId xmlns:p14="http://schemas.microsoft.com/office/powerpoint/2010/main" val="130078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fade">
                                      <p:cBhvr>
                                        <p:cTn id="11" dur="500"/>
                                        <p:tgtEl>
                                          <p:spTgt spid="717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74"/>
                                        </p:tgtEl>
                                        <p:attrNameLst>
                                          <p:attrName>style.visibility</p:attrName>
                                        </p:attrNameLst>
                                      </p:cBhvr>
                                      <p:to>
                                        <p:strVal val="visible"/>
                                      </p:to>
                                    </p:set>
                                    <p:animEffect transition="in" filter="fade">
                                      <p:cBhvr>
                                        <p:cTn id="15" dur="500"/>
                                        <p:tgtEl>
                                          <p:spTgt spid="717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57385D-7C9E-4FD8-A822-6432315993BB}"/>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r>
              <a:rPr lang="en-NZ" sz="3200" spc="-49" dirty="0">
                <a:solidFill>
                  <a:schemeClr val="bg1"/>
                </a:solidFill>
              </a:rPr>
              <a:t>Availability &amp; DR</a:t>
            </a:r>
            <a:endParaRPr lang="en-US" sz="3200" spc="-49" dirty="0">
              <a:solidFill>
                <a:schemeClr val="bg1"/>
              </a:solidFill>
            </a:endParaRPr>
          </a:p>
        </p:txBody>
      </p:sp>
      <p:sp>
        <p:nvSpPr>
          <p:cNvPr id="4" name="Rectangle 3">
            <a:extLst>
              <a:ext uri="{FF2B5EF4-FFF2-40B4-BE49-F238E27FC236}">
                <a16:creationId xmlns:a16="http://schemas.microsoft.com/office/drawing/2014/main" id="{4FC193FE-17C6-4097-8262-6F864F4C9BFC}"/>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5" name="Rectangle 4">
            <a:extLst>
              <a:ext uri="{FF2B5EF4-FFF2-40B4-BE49-F238E27FC236}">
                <a16:creationId xmlns:a16="http://schemas.microsoft.com/office/drawing/2014/main" id="{22F07521-783C-40B3-9A1B-6F63D8322D85}"/>
              </a:ext>
            </a:extLst>
          </p:cNvPr>
          <p:cNvSpPr/>
          <p:nvPr/>
        </p:nvSpPr>
        <p:spPr>
          <a:xfrm>
            <a:off x="616226" y="1808231"/>
            <a:ext cx="1754006" cy="369332"/>
          </a:xfrm>
          <a:prstGeom prst="rect">
            <a:avLst/>
          </a:prstGeom>
        </p:spPr>
        <p:txBody>
          <a:bodyPr wrap="none">
            <a:spAutoFit/>
          </a:bodyPr>
          <a:lstStyle/>
          <a:p>
            <a:r>
              <a:rPr lang="en-NZ" dirty="0">
                <a:solidFill>
                  <a:srgbClr val="383838"/>
                </a:solidFill>
                <a:latin typeface="proxima-nova-1"/>
              </a:rPr>
              <a:t>Data Replication</a:t>
            </a:r>
          </a:p>
        </p:txBody>
      </p:sp>
      <p:sp>
        <p:nvSpPr>
          <p:cNvPr id="6" name="Rectangle 5">
            <a:extLst>
              <a:ext uri="{FF2B5EF4-FFF2-40B4-BE49-F238E27FC236}">
                <a16:creationId xmlns:a16="http://schemas.microsoft.com/office/drawing/2014/main" id="{1CB1EC3C-7685-4D2C-BF9B-353DEBBC2359}"/>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7C73B284-99EB-42E1-A7D8-69DB505AA10D}"/>
              </a:ext>
            </a:extLst>
          </p:cNvPr>
          <p:cNvSpPr/>
          <p:nvPr/>
        </p:nvSpPr>
        <p:spPr>
          <a:xfrm>
            <a:off x="616226" y="2372844"/>
            <a:ext cx="2166042" cy="369332"/>
          </a:xfrm>
          <a:prstGeom prst="rect">
            <a:avLst/>
          </a:prstGeom>
        </p:spPr>
        <p:txBody>
          <a:bodyPr wrap="none">
            <a:spAutoFit/>
          </a:bodyPr>
          <a:lstStyle/>
          <a:p>
            <a:r>
              <a:rPr lang="en-NZ" dirty="0">
                <a:solidFill>
                  <a:srgbClr val="383838"/>
                </a:solidFill>
                <a:latin typeface="proxima-nova-1"/>
              </a:rPr>
              <a:t>In-stream Processing</a:t>
            </a:r>
          </a:p>
        </p:txBody>
      </p:sp>
      <p:pic>
        <p:nvPicPr>
          <p:cNvPr id="12" name="Picture 6" descr="http://infiniticloud.com/wp-content/uploads/2017/02/infiniti_icons_417-v2_Disaster-Recovery.png">
            <a:extLst>
              <a:ext uri="{FF2B5EF4-FFF2-40B4-BE49-F238E27FC236}">
                <a16:creationId xmlns:a16="http://schemas.microsoft.com/office/drawing/2014/main" id="{07E36539-D74F-46B7-91AF-292F59692F2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10051" t="11105" r="9635" b="4482"/>
          <a:stretch/>
        </p:blipFill>
        <p:spPr bwMode="auto">
          <a:xfrm>
            <a:off x="8757920" y="121367"/>
            <a:ext cx="2997200" cy="31501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3319EE87-1E92-4E86-BBA4-FEBF261651D5}"/>
              </a:ext>
            </a:extLst>
          </p:cNvPr>
          <p:cNvPicPr>
            <a:picLocks noChangeAspect="1"/>
          </p:cNvPicPr>
          <p:nvPr/>
        </p:nvPicPr>
        <p:blipFill rotWithShape="1">
          <a:blip r:embed="rId4"/>
          <a:srcRect r="46351"/>
          <a:stretch/>
        </p:blipFill>
        <p:spPr>
          <a:xfrm>
            <a:off x="561832" y="3647096"/>
            <a:ext cx="2570365" cy="1209675"/>
          </a:xfrm>
          <a:prstGeom prst="rect">
            <a:avLst/>
          </a:prstGeom>
        </p:spPr>
      </p:pic>
      <p:pic>
        <p:nvPicPr>
          <p:cNvPr id="15362" name="Picture 2" descr="Image result for azure stream analytics gif">
            <a:extLst>
              <a:ext uri="{FF2B5EF4-FFF2-40B4-BE49-F238E27FC236}">
                <a16:creationId xmlns:a16="http://schemas.microsoft.com/office/drawing/2014/main" id="{D4834A1C-7E9E-4F42-98CF-29BF594C97E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681044" y="5171065"/>
            <a:ext cx="2431539" cy="136895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E5D84E7-9AF5-4332-BCE0-BF9CF2E16231}"/>
              </a:ext>
            </a:extLst>
          </p:cNvPr>
          <p:cNvSpPr/>
          <p:nvPr/>
        </p:nvSpPr>
        <p:spPr>
          <a:xfrm>
            <a:off x="54440" y="1025583"/>
            <a:ext cx="6674353" cy="369332"/>
          </a:xfrm>
          <a:prstGeom prst="rect">
            <a:avLst/>
          </a:prstGeom>
        </p:spPr>
        <p:txBody>
          <a:bodyPr wrap="square">
            <a:spAutoFit/>
          </a:bodyPr>
          <a:lstStyle/>
          <a:p>
            <a:r>
              <a:rPr lang="en-NZ" b="1" dirty="0"/>
              <a:t>Technically</a:t>
            </a:r>
            <a:r>
              <a:rPr lang="en-NZ" dirty="0"/>
              <a:t>, most of it is taken care by </a:t>
            </a:r>
            <a:r>
              <a:rPr lang="en-NZ" b="1" dirty="0"/>
              <a:t>Serverless</a:t>
            </a:r>
          </a:p>
        </p:txBody>
      </p:sp>
      <p:sp>
        <p:nvSpPr>
          <p:cNvPr id="8" name="Rectangle 7">
            <a:extLst>
              <a:ext uri="{FF2B5EF4-FFF2-40B4-BE49-F238E27FC236}">
                <a16:creationId xmlns:a16="http://schemas.microsoft.com/office/drawing/2014/main" id="{2422E572-837F-4FA1-BA5D-BAEC994359C6}"/>
              </a:ext>
            </a:extLst>
          </p:cNvPr>
          <p:cNvSpPr/>
          <p:nvPr/>
        </p:nvSpPr>
        <p:spPr>
          <a:xfrm rot="19078974">
            <a:off x="-459941" y="3831365"/>
            <a:ext cx="4761176" cy="400110"/>
          </a:xfrm>
          <a:prstGeom prst="rect">
            <a:avLst/>
          </a:prstGeom>
          <a:noFill/>
        </p:spPr>
        <p:txBody>
          <a:bodyPr wrap="none" lIns="91440" tIns="45720" rIns="91440" bIns="45720">
            <a:spAutoFit/>
          </a:bodyPr>
          <a:lstStyle/>
          <a:p>
            <a:pPr algn="ctr"/>
            <a:r>
              <a:rPr lang="en-US" sz="2000" dirty="0">
                <a:ln w="0"/>
                <a:solidFill>
                  <a:schemeClr val="accent2"/>
                </a:solidFill>
                <a:effectLst>
                  <a:outerShdw blurRad="38100" dist="25400" dir="5400000" algn="ctr" rotWithShape="0">
                    <a:srgbClr val="6E747A">
                      <a:alpha val="43000"/>
                    </a:srgbClr>
                  </a:outerShdw>
                </a:effectLst>
              </a:rPr>
              <a:t>Almost no                         message replication</a:t>
            </a:r>
          </a:p>
        </p:txBody>
      </p:sp>
      <p:pic>
        <p:nvPicPr>
          <p:cNvPr id="2050" name="Picture 2" descr="Related image">
            <a:extLst>
              <a:ext uri="{FF2B5EF4-FFF2-40B4-BE49-F238E27FC236}">
                <a16:creationId xmlns:a16="http://schemas.microsoft.com/office/drawing/2014/main" id="{4B23E128-5EDF-494E-BCCA-07AAE17B6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85" t="3647" r="7290" b="2662"/>
          <a:stretch/>
        </p:blipFill>
        <p:spPr bwMode="auto">
          <a:xfrm>
            <a:off x="6198111" y="3429000"/>
            <a:ext cx="3089421" cy="25787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92194BD-5190-45BF-BFD6-567E0BC36A95}"/>
              </a:ext>
            </a:extLst>
          </p:cNvPr>
          <p:cNvPicPr>
            <a:picLocks noChangeAspect="1"/>
          </p:cNvPicPr>
          <p:nvPr/>
        </p:nvPicPr>
        <p:blipFill>
          <a:blip r:embed="rId7"/>
          <a:stretch>
            <a:fillRect/>
          </a:stretch>
        </p:blipFill>
        <p:spPr>
          <a:xfrm>
            <a:off x="3177012" y="3655368"/>
            <a:ext cx="2247900" cy="1162050"/>
          </a:xfrm>
          <a:prstGeom prst="rect">
            <a:avLst/>
          </a:prstGeom>
        </p:spPr>
      </p:pic>
    </p:spTree>
    <p:extLst>
      <p:ext uri="{BB962C8B-B14F-4D97-AF65-F5344CB8AC3E}">
        <p14:creationId xmlns:p14="http://schemas.microsoft.com/office/powerpoint/2010/main" val="375674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5362"/>
                                        </p:tgtEl>
                                        <p:attrNameLst>
                                          <p:attrName>style.visibility</p:attrName>
                                        </p:attrNameLst>
                                      </p:cBhvr>
                                      <p:to>
                                        <p:strVal val="visible"/>
                                      </p:to>
                                    </p:set>
                                    <p:animEffect transition="in" filter="fade">
                                      <p:cBhvr>
                                        <p:cTn id="20" dur="500"/>
                                        <p:tgtEl>
                                          <p:spTgt spid="15362"/>
                                        </p:tgtEl>
                                      </p:cBhvr>
                                    </p:animEffect>
                                  </p:childTnLst>
                                </p:cTn>
                              </p:par>
                              <p:par>
                                <p:cTn id="21" presetID="10"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serverless funny">
            <a:extLst>
              <a:ext uri="{FF2B5EF4-FFF2-40B4-BE49-F238E27FC236}">
                <a16:creationId xmlns:a16="http://schemas.microsoft.com/office/drawing/2014/main" id="{3BBF1E15-298C-4C14-BD26-2F81BDCBE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2128614"/>
            <a:ext cx="2879083" cy="260077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Related image">
            <a:extLst>
              <a:ext uri="{FF2B5EF4-FFF2-40B4-BE49-F238E27FC236}">
                <a16:creationId xmlns:a16="http://schemas.microsoft.com/office/drawing/2014/main" id="{2E3C3B9A-FFC3-47CD-9DCF-C5620663B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134" y="2511283"/>
            <a:ext cx="2880360" cy="16202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17893736-02D5-4173-B8EB-989FEA2E93E9}"/>
              </a:ext>
            </a:extLst>
          </p:cNvPr>
          <p:cNvPicPr>
            <a:picLocks noChangeAspect="1"/>
          </p:cNvPicPr>
          <p:nvPr/>
        </p:nvPicPr>
        <p:blipFill>
          <a:blip r:embed="rId4"/>
          <a:stretch>
            <a:fillRect/>
          </a:stretch>
        </p:blipFill>
        <p:spPr>
          <a:xfrm>
            <a:off x="7975953" y="568817"/>
            <a:ext cx="4033795" cy="6039373"/>
          </a:xfrm>
          <a:prstGeom prst="rect">
            <a:avLst/>
          </a:prstGeom>
        </p:spPr>
      </p:pic>
    </p:spTree>
    <p:extLst>
      <p:ext uri="{BB962C8B-B14F-4D97-AF65-F5344CB8AC3E}">
        <p14:creationId xmlns:p14="http://schemas.microsoft.com/office/powerpoint/2010/main" val="2159101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57385D-7C9E-4FD8-A822-6432315993BB}"/>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r>
              <a:rPr lang="en-NZ" sz="3200" spc="-49" dirty="0">
                <a:solidFill>
                  <a:schemeClr val="bg1"/>
                </a:solidFill>
              </a:rPr>
              <a:t>Availability &amp; DR</a:t>
            </a:r>
            <a:endParaRPr lang="en-US" sz="3200" spc="-49" dirty="0">
              <a:solidFill>
                <a:schemeClr val="bg1"/>
              </a:solidFill>
            </a:endParaRPr>
          </a:p>
        </p:txBody>
      </p:sp>
      <p:sp>
        <p:nvSpPr>
          <p:cNvPr id="4" name="Rectangle 3">
            <a:extLst>
              <a:ext uri="{FF2B5EF4-FFF2-40B4-BE49-F238E27FC236}">
                <a16:creationId xmlns:a16="http://schemas.microsoft.com/office/drawing/2014/main" id="{4FC193FE-17C6-4097-8262-6F864F4C9BFC}"/>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5" name="Rectangle 4">
            <a:extLst>
              <a:ext uri="{FF2B5EF4-FFF2-40B4-BE49-F238E27FC236}">
                <a16:creationId xmlns:a16="http://schemas.microsoft.com/office/drawing/2014/main" id="{22F07521-783C-40B3-9A1B-6F63D8322D85}"/>
              </a:ext>
            </a:extLst>
          </p:cNvPr>
          <p:cNvSpPr/>
          <p:nvPr/>
        </p:nvSpPr>
        <p:spPr>
          <a:xfrm>
            <a:off x="616226" y="1808231"/>
            <a:ext cx="1754006" cy="369332"/>
          </a:xfrm>
          <a:prstGeom prst="rect">
            <a:avLst/>
          </a:prstGeom>
        </p:spPr>
        <p:txBody>
          <a:bodyPr wrap="none">
            <a:spAutoFit/>
          </a:bodyPr>
          <a:lstStyle/>
          <a:p>
            <a:r>
              <a:rPr lang="en-NZ" dirty="0">
                <a:solidFill>
                  <a:srgbClr val="383838"/>
                </a:solidFill>
                <a:latin typeface="proxima-nova-1"/>
              </a:rPr>
              <a:t>Data Replication</a:t>
            </a:r>
          </a:p>
        </p:txBody>
      </p:sp>
      <p:sp>
        <p:nvSpPr>
          <p:cNvPr id="6" name="Rectangle 5">
            <a:extLst>
              <a:ext uri="{FF2B5EF4-FFF2-40B4-BE49-F238E27FC236}">
                <a16:creationId xmlns:a16="http://schemas.microsoft.com/office/drawing/2014/main" id="{1CB1EC3C-7685-4D2C-BF9B-353DEBBC2359}"/>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7C73B284-99EB-42E1-A7D8-69DB505AA10D}"/>
              </a:ext>
            </a:extLst>
          </p:cNvPr>
          <p:cNvSpPr/>
          <p:nvPr/>
        </p:nvSpPr>
        <p:spPr>
          <a:xfrm>
            <a:off x="616226" y="2372844"/>
            <a:ext cx="2166042" cy="369332"/>
          </a:xfrm>
          <a:prstGeom prst="rect">
            <a:avLst/>
          </a:prstGeom>
        </p:spPr>
        <p:txBody>
          <a:bodyPr wrap="none">
            <a:spAutoFit/>
          </a:bodyPr>
          <a:lstStyle/>
          <a:p>
            <a:r>
              <a:rPr lang="en-NZ" dirty="0">
                <a:solidFill>
                  <a:srgbClr val="383838"/>
                </a:solidFill>
                <a:latin typeface="proxima-nova-1"/>
              </a:rPr>
              <a:t>In-stream Processing</a:t>
            </a:r>
          </a:p>
        </p:txBody>
      </p:sp>
      <p:sp>
        <p:nvSpPr>
          <p:cNvPr id="8" name="Rectangle 7">
            <a:extLst>
              <a:ext uri="{FF2B5EF4-FFF2-40B4-BE49-F238E27FC236}">
                <a16:creationId xmlns:a16="http://schemas.microsoft.com/office/drawing/2014/main" id="{5F520035-2950-4C56-A7D9-74CF6DDF277F}"/>
              </a:ext>
            </a:extLst>
          </p:cNvPr>
          <p:cNvSpPr/>
          <p:nvPr/>
        </p:nvSpPr>
        <p:spPr bwMode="auto">
          <a:xfrm>
            <a:off x="-50423" y="29156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#3</a:t>
            </a:r>
            <a:endParaRPr lang="en-US" sz="3137" spc="-49" dirty="0">
              <a:solidFill>
                <a:schemeClr val="bg1"/>
              </a:solidFill>
              <a:latin typeface="+mj-lt"/>
            </a:endParaRPr>
          </a:p>
        </p:txBody>
      </p:sp>
      <p:sp>
        <p:nvSpPr>
          <p:cNvPr id="9" name="Rectangle 8">
            <a:extLst>
              <a:ext uri="{FF2B5EF4-FFF2-40B4-BE49-F238E27FC236}">
                <a16:creationId xmlns:a16="http://schemas.microsoft.com/office/drawing/2014/main" id="{114F403C-BF53-431E-9BEE-4DFB86C2BA17}"/>
              </a:ext>
            </a:extLst>
          </p:cNvPr>
          <p:cNvSpPr/>
          <p:nvPr/>
        </p:nvSpPr>
        <p:spPr>
          <a:xfrm>
            <a:off x="623589" y="2944393"/>
            <a:ext cx="1982659" cy="369332"/>
          </a:xfrm>
          <a:prstGeom prst="rect">
            <a:avLst/>
          </a:prstGeom>
        </p:spPr>
        <p:txBody>
          <a:bodyPr wrap="none">
            <a:spAutoFit/>
          </a:bodyPr>
          <a:lstStyle/>
          <a:p>
            <a:r>
              <a:rPr lang="en-NZ" dirty="0">
                <a:solidFill>
                  <a:srgbClr val="383838"/>
                </a:solidFill>
                <a:latin typeface="proxima-nova-1"/>
              </a:rPr>
              <a:t>Service Availability</a:t>
            </a:r>
          </a:p>
        </p:txBody>
      </p:sp>
      <p:pic>
        <p:nvPicPr>
          <p:cNvPr id="12" name="Picture 6" descr="http://infiniticloud.com/wp-content/uploads/2017/02/infiniti_icons_417-v2_Disaster-Recovery.png">
            <a:extLst>
              <a:ext uri="{FF2B5EF4-FFF2-40B4-BE49-F238E27FC236}">
                <a16:creationId xmlns:a16="http://schemas.microsoft.com/office/drawing/2014/main" id="{07E36539-D74F-46B7-91AF-292F59692F2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10051" t="11105" r="9635" b="4482"/>
          <a:stretch/>
        </p:blipFill>
        <p:spPr bwMode="auto">
          <a:xfrm>
            <a:off x="8757920" y="121367"/>
            <a:ext cx="2997200" cy="31501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FCB6FC0-17B9-413C-B92B-27727E57CC9F}"/>
              </a:ext>
            </a:extLst>
          </p:cNvPr>
          <p:cNvSpPr/>
          <p:nvPr/>
        </p:nvSpPr>
        <p:spPr>
          <a:xfrm>
            <a:off x="1842331" y="4255213"/>
            <a:ext cx="9131431" cy="523220"/>
          </a:xfrm>
          <a:prstGeom prst="rect">
            <a:avLst/>
          </a:prstGeom>
        </p:spPr>
        <p:txBody>
          <a:bodyPr wrap="square">
            <a:spAutoFit/>
          </a:bodyPr>
          <a:lstStyle/>
          <a:p>
            <a:r>
              <a:rPr lang="en-NZ" sz="2800" b="1" dirty="0">
                <a:solidFill>
                  <a:srgbClr val="383838"/>
                </a:solidFill>
                <a:latin typeface="proxima-nova-1"/>
              </a:rPr>
              <a:t>Ensure </a:t>
            </a:r>
            <a:r>
              <a:rPr lang="en-NZ" sz="2000" dirty="0">
                <a:solidFill>
                  <a:srgbClr val="383838"/>
                </a:solidFill>
                <a:latin typeface="proxima-nova-1"/>
              </a:rPr>
              <a:t>that the services that your leveraging are available in </a:t>
            </a:r>
            <a:r>
              <a:rPr lang="en-NZ" sz="2000" b="1" dirty="0">
                <a:solidFill>
                  <a:srgbClr val="383838"/>
                </a:solidFill>
                <a:latin typeface="proxima-nova-1"/>
              </a:rPr>
              <a:t>paired regions</a:t>
            </a:r>
            <a:endParaRPr lang="en-NZ" b="1" dirty="0"/>
          </a:p>
        </p:txBody>
      </p:sp>
      <p:pic>
        <p:nvPicPr>
          <p:cNvPr id="15" name="Picture 2" descr="Image result for azure application insights">
            <a:extLst>
              <a:ext uri="{FF2B5EF4-FFF2-40B4-BE49-F238E27FC236}">
                <a16:creationId xmlns:a16="http://schemas.microsoft.com/office/drawing/2014/main" id="{E998BA30-0525-40C2-A2B7-8F7178D39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663" y="3893201"/>
            <a:ext cx="1375149" cy="137514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77C754A-DD8E-46B3-8584-8DFB3569379B}"/>
              </a:ext>
            </a:extLst>
          </p:cNvPr>
          <p:cNvSpPr/>
          <p:nvPr/>
        </p:nvSpPr>
        <p:spPr>
          <a:xfrm>
            <a:off x="54440" y="1025583"/>
            <a:ext cx="6674353" cy="369332"/>
          </a:xfrm>
          <a:prstGeom prst="rect">
            <a:avLst/>
          </a:prstGeom>
        </p:spPr>
        <p:txBody>
          <a:bodyPr wrap="square">
            <a:spAutoFit/>
          </a:bodyPr>
          <a:lstStyle/>
          <a:p>
            <a:r>
              <a:rPr lang="en-NZ" b="1" dirty="0"/>
              <a:t>Technically</a:t>
            </a:r>
            <a:r>
              <a:rPr lang="en-NZ" dirty="0"/>
              <a:t>, most of it is taken care by </a:t>
            </a:r>
            <a:r>
              <a:rPr lang="en-NZ" b="1" dirty="0"/>
              <a:t>Serverless</a:t>
            </a:r>
          </a:p>
        </p:txBody>
      </p:sp>
      <p:sp>
        <p:nvSpPr>
          <p:cNvPr id="10" name="Rectangle 9">
            <a:extLst>
              <a:ext uri="{FF2B5EF4-FFF2-40B4-BE49-F238E27FC236}">
                <a16:creationId xmlns:a16="http://schemas.microsoft.com/office/drawing/2014/main" id="{D5C9C8D1-C253-4C20-8B18-C91154C33E04}"/>
              </a:ext>
            </a:extLst>
          </p:cNvPr>
          <p:cNvSpPr/>
          <p:nvPr/>
        </p:nvSpPr>
        <p:spPr>
          <a:xfrm>
            <a:off x="56862" y="5509272"/>
            <a:ext cx="2331407" cy="338554"/>
          </a:xfrm>
          <a:prstGeom prst="rect">
            <a:avLst/>
          </a:prstGeom>
        </p:spPr>
        <p:txBody>
          <a:bodyPr wrap="none">
            <a:spAutoFit/>
          </a:bodyPr>
          <a:lstStyle/>
          <a:p>
            <a:r>
              <a:rPr lang="en-NZ" sz="1600" dirty="0"/>
              <a:t>Azure Application Insights</a:t>
            </a:r>
          </a:p>
        </p:txBody>
      </p:sp>
    </p:spTree>
    <p:extLst>
      <p:ext uri="{BB962C8B-B14F-4D97-AF65-F5344CB8AC3E}">
        <p14:creationId xmlns:p14="http://schemas.microsoft.com/office/powerpoint/2010/main" val="78160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57385D-7C9E-4FD8-A822-6432315993BB}"/>
              </a:ext>
            </a:extLst>
          </p:cNvPr>
          <p:cNvSpPr/>
          <p:nvPr/>
        </p:nvSpPr>
        <p:spPr bwMode="auto">
          <a:xfrm>
            <a:off x="0" y="168498"/>
            <a:ext cx="7302142" cy="7821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r>
              <a:rPr lang="en-NZ" sz="3200" spc="-49" dirty="0">
                <a:solidFill>
                  <a:schemeClr val="bg1"/>
                </a:solidFill>
              </a:rPr>
              <a:t>Availability &amp; DR</a:t>
            </a:r>
            <a:endParaRPr lang="en-US" sz="3200" spc="-49" dirty="0">
              <a:solidFill>
                <a:schemeClr val="bg1"/>
              </a:solidFill>
            </a:endParaRPr>
          </a:p>
        </p:txBody>
      </p:sp>
      <p:sp>
        <p:nvSpPr>
          <p:cNvPr id="4" name="Rectangle 3">
            <a:extLst>
              <a:ext uri="{FF2B5EF4-FFF2-40B4-BE49-F238E27FC236}">
                <a16:creationId xmlns:a16="http://schemas.microsoft.com/office/drawing/2014/main" id="{4FC193FE-17C6-4097-8262-6F864F4C9BFC}"/>
              </a:ext>
            </a:extLst>
          </p:cNvPr>
          <p:cNvSpPr/>
          <p:nvPr/>
        </p:nvSpPr>
        <p:spPr bwMode="auto">
          <a:xfrm>
            <a:off x="-37687" y="1696457"/>
            <a:ext cx="653913" cy="59743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#1</a:t>
            </a:r>
            <a:endParaRPr lang="en-US" sz="3137" spc="-49" dirty="0">
              <a:solidFill>
                <a:schemeClr val="bg1"/>
              </a:solidFill>
              <a:latin typeface="+mj-lt"/>
            </a:endParaRPr>
          </a:p>
        </p:txBody>
      </p:sp>
      <p:sp>
        <p:nvSpPr>
          <p:cNvPr id="5" name="Rectangle 4">
            <a:extLst>
              <a:ext uri="{FF2B5EF4-FFF2-40B4-BE49-F238E27FC236}">
                <a16:creationId xmlns:a16="http://schemas.microsoft.com/office/drawing/2014/main" id="{22F07521-783C-40B3-9A1B-6F63D8322D85}"/>
              </a:ext>
            </a:extLst>
          </p:cNvPr>
          <p:cNvSpPr/>
          <p:nvPr/>
        </p:nvSpPr>
        <p:spPr>
          <a:xfrm>
            <a:off x="616226" y="1808231"/>
            <a:ext cx="1754006" cy="369332"/>
          </a:xfrm>
          <a:prstGeom prst="rect">
            <a:avLst/>
          </a:prstGeom>
        </p:spPr>
        <p:txBody>
          <a:bodyPr wrap="none">
            <a:spAutoFit/>
          </a:bodyPr>
          <a:lstStyle/>
          <a:p>
            <a:r>
              <a:rPr lang="en-NZ" dirty="0">
                <a:solidFill>
                  <a:srgbClr val="383838"/>
                </a:solidFill>
                <a:latin typeface="proxima-nova-1"/>
              </a:rPr>
              <a:t>Data Replication</a:t>
            </a:r>
          </a:p>
        </p:txBody>
      </p:sp>
      <p:sp>
        <p:nvSpPr>
          <p:cNvPr id="6" name="Rectangle 5">
            <a:extLst>
              <a:ext uri="{FF2B5EF4-FFF2-40B4-BE49-F238E27FC236}">
                <a16:creationId xmlns:a16="http://schemas.microsoft.com/office/drawing/2014/main" id="{1CB1EC3C-7685-4D2C-BF9B-353DEBBC2359}"/>
              </a:ext>
            </a:extLst>
          </p:cNvPr>
          <p:cNvSpPr/>
          <p:nvPr/>
        </p:nvSpPr>
        <p:spPr bwMode="auto">
          <a:xfrm>
            <a:off x="-44311" y="23060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#2</a:t>
            </a:r>
            <a:endParaRPr lang="en-US" sz="3137" spc="-49" dirty="0">
              <a:solidFill>
                <a:schemeClr val="bg1"/>
              </a:solidFill>
              <a:latin typeface="+mj-lt"/>
            </a:endParaRPr>
          </a:p>
        </p:txBody>
      </p:sp>
      <p:sp>
        <p:nvSpPr>
          <p:cNvPr id="7" name="Rectangle 6">
            <a:extLst>
              <a:ext uri="{FF2B5EF4-FFF2-40B4-BE49-F238E27FC236}">
                <a16:creationId xmlns:a16="http://schemas.microsoft.com/office/drawing/2014/main" id="{7C73B284-99EB-42E1-A7D8-69DB505AA10D}"/>
              </a:ext>
            </a:extLst>
          </p:cNvPr>
          <p:cNvSpPr/>
          <p:nvPr/>
        </p:nvSpPr>
        <p:spPr>
          <a:xfrm>
            <a:off x="616226" y="2372844"/>
            <a:ext cx="2166042" cy="369332"/>
          </a:xfrm>
          <a:prstGeom prst="rect">
            <a:avLst/>
          </a:prstGeom>
        </p:spPr>
        <p:txBody>
          <a:bodyPr wrap="none">
            <a:spAutoFit/>
          </a:bodyPr>
          <a:lstStyle/>
          <a:p>
            <a:r>
              <a:rPr lang="en-NZ" dirty="0">
                <a:solidFill>
                  <a:srgbClr val="383838"/>
                </a:solidFill>
                <a:latin typeface="proxima-nova-1"/>
              </a:rPr>
              <a:t>In-stream Processing</a:t>
            </a:r>
          </a:p>
        </p:txBody>
      </p:sp>
      <p:sp>
        <p:nvSpPr>
          <p:cNvPr id="8" name="Rectangle 7">
            <a:extLst>
              <a:ext uri="{FF2B5EF4-FFF2-40B4-BE49-F238E27FC236}">
                <a16:creationId xmlns:a16="http://schemas.microsoft.com/office/drawing/2014/main" id="{5F520035-2950-4C56-A7D9-74CF6DDF277F}"/>
              </a:ext>
            </a:extLst>
          </p:cNvPr>
          <p:cNvSpPr/>
          <p:nvPr/>
        </p:nvSpPr>
        <p:spPr bwMode="auto">
          <a:xfrm>
            <a:off x="-40996" y="2915658"/>
            <a:ext cx="660537" cy="597434"/>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lvl="0"/>
            <a:r>
              <a:rPr lang="en-NZ" sz="2000" dirty="0"/>
              <a:t>#3</a:t>
            </a:r>
            <a:endParaRPr lang="en-US" sz="3137" spc="-49" dirty="0">
              <a:solidFill>
                <a:schemeClr val="bg1"/>
              </a:solidFill>
              <a:latin typeface="+mj-lt"/>
            </a:endParaRPr>
          </a:p>
        </p:txBody>
      </p:sp>
      <p:sp>
        <p:nvSpPr>
          <p:cNvPr id="9" name="Rectangle 8">
            <a:extLst>
              <a:ext uri="{FF2B5EF4-FFF2-40B4-BE49-F238E27FC236}">
                <a16:creationId xmlns:a16="http://schemas.microsoft.com/office/drawing/2014/main" id="{114F403C-BF53-431E-9BEE-4DFB86C2BA17}"/>
              </a:ext>
            </a:extLst>
          </p:cNvPr>
          <p:cNvSpPr/>
          <p:nvPr/>
        </p:nvSpPr>
        <p:spPr>
          <a:xfrm>
            <a:off x="623589" y="2944393"/>
            <a:ext cx="1982659" cy="369332"/>
          </a:xfrm>
          <a:prstGeom prst="rect">
            <a:avLst/>
          </a:prstGeom>
        </p:spPr>
        <p:txBody>
          <a:bodyPr wrap="none">
            <a:spAutoFit/>
          </a:bodyPr>
          <a:lstStyle/>
          <a:p>
            <a:r>
              <a:rPr lang="en-NZ" dirty="0">
                <a:solidFill>
                  <a:srgbClr val="383838"/>
                </a:solidFill>
                <a:latin typeface="proxima-nova-1"/>
              </a:rPr>
              <a:t>Service Availability</a:t>
            </a:r>
          </a:p>
        </p:txBody>
      </p:sp>
      <p:pic>
        <p:nvPicPr>
          <p:cNvPr id="12" name="Picture 6" descr="http://infiniticloud.com/wp-content/uploads/2017/02/infiniti_icons_417-v2_Disaster-Recovery.png">
            <a:extLst>
              <a:ext uri="{FF2B5EF4-FFF2-40B4-BE49-F238E27FC236}">
                <a16:creationId xmlns:a16="http://schemas.microsoft.com/office/drawing/2014/main" id="{07E36539-D74F-46B7-91AF-292F59692F2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10051" t="11105" r="9635" b="4482"/>
          <a:stretch/>
        </p:blipFill>
        <p:spPr bwMode="auto">
          <a:xfrm>
            <a:off x="8757920" y="121367"/>
            <a:ext cx="2997200" cy="31501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4248D7D-71AB-47AC-A739-58BE450CB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2743" y="2604775"/>
            <a:ext cx="7666513" cy="3995105"/>
          </a:xfrm>
          <a:prstGeom prst="ellipse">
            <a:avLst/>
          </a:prstGeom>
          <a:ln>
            <a:noFill/>
          </a:ln>
          <a:effectLst>
            <a:softEdge rad="112500"/>
          </a:effectLst>
        </p:spPr>
      </p:pic>
      <p:sp>
        <p:nvSpPr>
          <p:cNvPr id="13" name="Rectangle 12">
            <a:extLst>
              <a:ext uri="{FF2B5EF4-FFF2-40B4-BE49-F238E27FC236}">
                <a16:creationId xmlns:a16="http://schemas.microsoft.com/office/drawing/2014/main" id="{C6CE371A-A9DF-4D5F-BF08-71948652D8A2}"/>
              </a:ext>
            </a:extLst>
          </p:cNvPr>
          <p:cNvSpPr/>
          <p:nvPr/>
        </p:nvSpPr>
        <p:spPr>
          <a:xfrm>
            <a:off x="54440" y="1025583"/>
            <a:ext cx="6674353" cy="369332"/>
          </a:xfrm>
          <a:prstGeom prst="rect">
            <a:avLst/>
          </a:prstGeom>
        </p:spPr>
        <p:txBody>
          <a:bodyPr wrap="square">
            <a:spAutoFit/>
          </a:bodyPr>
          <a:lstStyle/>
          <a:p>
            <a:r>
              <a:rPr lang="en-NZ" b="1" dirty="0"/>
              <a:t>Technically</a:t>
            </a:r>
            <a:r>
              <a:rPr lang="en-NZ" dirty="0"/>
              <a:t>, most of it is taken care by </a:t>
            </a:r>
            <a:r>
              <a:rPr lang="en-NZ" b="1" dirty="0"/>
              <a:t>Serverless</a:t>
            </a:r>
          </a:p>
        </p:txBody>
      </p:sp>
      <p:pic>
        <p:nvPicPr>
          <p:cNvPr id="15" name="Picture 2" descr="Image result for azure application insights">
            <a:extLst>
              <a:ext uri="{FF2B5EF4-FFF2-40B4-BE49-F238E27FC236}">
                <a16:creationId xmlns:a16="http://schemas.microsoft.com/office/drawing/2014/main" id="{B01F4325-0FE8-48FE-B0CF-5E4E4F39AA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663" y="3893201"/>
            <a:ext cx="1375149" cy="137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280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781" y="5573899"/>
            <a:ext cx="11674438" cy="943882"/>
            <a:chOff x="128941" y="5573899"/>
            <a:chExt cx="11674438" cy="94388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1" y="5610335"/>
              <a:ext cx="2605115" cy="87101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049" y="5647243"/>
              <a:ext cx="2605115" cy="7971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6175157" y="5770363"/>
              <a:ext cx="2605115" cy="550955"/>
            </a:xfrm>
            <a:prstGeom prst="rect">
              <a:avLst/>
            </a:prstGeom>
          </p:spPr>
        </p:pic>
      </p:grpSp>
      <p:sp>
        <p:nvSpPr>
          <p:cNvPr id="7" name="TextBox 6">
            <a:extLst>
              <a:ext uri="{FF2B5EF4-FFF2-40B4-BE49-F238E27FC236}">
                <a16:creationId xmlns:a16="http://schemas.microsoft.com/office/drawing/2014/main" id="{E7540C26-0F42-485B-AC4A-737F50687D4B}"/>
              </a:ext>
            </a:extLst>
          </p:cNvPr>
          <p:cNvSpPr txBox="1"/>
          <p:nvPr/>
        </p:nvSpPr>
        <p:spPr>
          <a:xfrm>
            <a:off x="1187777" y="1753386"/>
            <a:ext cx="9974205" cy="2646878"/>
          </a:xfrm>
          <a:prstGeom prst="rect">
            <a:avLst/>
          </a:prstGeom>
          <a:noFill/>
        </p:spPr>
        <p:txBody>
          <a:bodyPr wrap="none" rtlCol="0">
            <a:spAutoFit/>
          </a:bodyPr>
          <a:lstStyle/>
          <a:p>
            <a:r>
              <a:rPr lang="en-NZ" sz="16600" b="1" dirty="0">
                <a:solidFill>
                  <a:schemeClr val="bg1"/>
                </a:solidFill>
                <a:latin typeface="Ink Free" panose="03080402000500000000" pitchFamily="66" charset="0"/>
              </a:rPr>
              <a:t>Thank you.</a:t>
            </a:r>
            <a:endParaRPr lang="en-NZ" b="1" dirty="0">
              <a:solidFill>
                <a:schemeClr val="bg1"/>
              </a:solidFill>
              <a:latin typeface="Ink Free" panose="03080402000500000000" pitchFamily="66" charset="0"/>
            </a:endParaRPr>
          </a:p>
        </p:txBody>
      </p:sp>
    </p:spTree>
    <p:extLst>
      <p:ext uri="{BB962C8B-B14F-4D97-AF65-F5344CB8AC3E}">
        <p14:creationId xmlns:p14="http://schemas.microsoft.com/office/powerpoint/2010/main" val="2131127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781" y="5573899"/>
            <a:ext cx="11674438" cy="943882"/>
            <a:chOff x="128941" y="5573899"/>
            <a:chExt cx="11674438" cy="94388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1" y="5610335"/>
              <a:ext cx="2605115" cy="87101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049" y="5647243"/>
              <a:ext cx="2605115" cy="7971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6175157" y="5770363"/>
              <a:ext cx="2605115" cy="550955"/>
            </a:xfrm>
            <a:prstGeom prst="rect">
              <a:avLst/>
            </a:prstGeom>
          </p:spPr>
        </p:pic>
      </p:grpSp>
      <p:sp>
        <p:nvSpPr>
          <p:cNvPr id="9" name="Title 8"/>
          <p:cNvSpPr>
            <a:spLocks noGrp="1"/>
          </p:cNvSpPr>
          <p:nvPr>
            <p:ph type="title"/>
          </p:nvPr>
        </p:nvSpPr>
        <p:spPr/>
        <p:txBody>
          <a:bodyPr/>
          <a:lstStyle/>
          <a:p>
            <a:r>
              <a:rPr lang="en-NZ" dirty="0">
                <a:effectLst>
                  <a:outerShdw blurRad="38100" dist="38100" dir="2700000" algn="tl">
                    <a:srgbClr val="000000">
                      <a:alpha val="43137"/>
                    </a:srgbClr>
                  </a:outerShdw>
                </a:effectLst>
                <a:latin typeface="+mn-lt"/>
              </a:rPr>
              <a:t>Reference material</a:t>
            </a:r>
          </a:p>
        </p:txBody>
      </p:sp>
      <p:sp>
        <p:nvSpPr>
          <p:cNvPr id="2" name="Rectangle 1">
            <a:extLst>
              <a:ext uri="{FF2B5EF4-FFF2-40B4-BE49-F238E27FC236}">
                <a16:creationId xmlns:a16="http://schemas.microsoft.com/office/drawing/2014/main" id="{450709A2-8587-4F6F-AAC8-05D53B61D9AB}"/>
              </a:ext>
            </a:extLst>
          </p:cNvPr>
          <p:cNvSpPr/>
          <p:nvPr/>
        </p:nvSpPr>
        <p:spPr>
          <a:xfrm>
            <a:off x="838200" y="2044051"/>
            <a:ext cx="8250144" cy="584775"/>
          </a:xfrm>
          <a:prstGeom prst="rect">
            <a:avLst/>
          </a:prstGeom>
        </p:spPr>
        <p:txBody>
          <a:bodyPr wrap="none">
            <a:spAutoFit/>
          </a:bodyPr>
          <a:lstStyle/>
          <a:p>
            <a:pPr algn="ctr"/>
            <a:r>
              <a:rPr lang="en-NZ" sz="2800" u="sng" dirty="0">
                <a:solidFill>
                  <a:schemeClr val="bg1"/>
                </a:solidFill>
              </a:rPr>
              <a:t>https://docs.microsoft.com/en-us/azure/</a:t>
            </a:r>
            <a:r>
              <a:rPr lang="en-NZ" sz="3200" b="1" u="sng" dirty="0">
                <a:solidFill>
                  <a:schemeClr val="bg1"/>
                </a:solidFill>
              </a:rPr>
              <a:t>architecture</a:t>
            </a:r>
            <a:endParaRPr lang="en-NZ" sz="2800" b="1" u="sng" dirty="0">
              <a:solidFill>
                <a:schemeClr val="bg1"/>
              </a:solidFill>
            </a:endParaRPr>
          </a:p>
        </p:txBody>
      </p:sp>
      <p:pic>
        <p:nvPicPr>
          <p:cNvPr id="6" name="Picture 5">
            <a:extLst>
              <a:ext uri="{FF2B5EF4-FFF2-40B4-BE49-F238E27FC236}">
                <a16:creationId xmlns:a16="http://schemas.microsoft.com/office/drawing/2014/main" id="{5B857783-64C9-4DA4-9673-849C4067A37C}"/>
              </a:ext>
            </a:extLst>
          </p:cNvPr>
          <p:cNvPicPr>
            <a:picLocks noChangeAspect="1"/>
          </p:cNvPicPr>
          <p:nvPr/>
        </p:nvPicPr>
        <p:blipFill>
          <a:blip r:embed="rId6"/>
          <a:stretch>
            <a:fillRect/>
          </a:stretch>
        </p:blipFill>
        <p:spPr>
          <a:xfrm>
            <a:off x="2097707" y="3027279"/>
            <a:ext cx="2368364" cy="2301564"/>
          </a:xfrm>
          <a:prstGeom prst="rect">
            <a:avLst/>
          </a:prstGeom>
        </p:spPr>
      </p:pic>
      <p:pic>
        <p:nvPicPr>
          <p:cNvPr id="7" name="Picture 6">
            <a:extLst>
              <a:ext uri="{FF2B5EF4-FFF2-40B4-BE49-F238E27FC236}">
                <a16:creationId xmlns:a16="http://schemas.microsoft.com/office/drawing/2014/main" id="{AF63BFB7-746E-4F31-B0A5-EFF83D451E1F}"/>
              </a:ext>
            </a:extLst>
          </p:cNvPr>
          <p:cNvPicPr>
            <a:picLocks noChangeAspect="1"/>
          </p:cNvPicPr>
          <p:nvPr/>
        </p:nvPicPr>
        <p:blipFill>
          <a:blip r:embed="rId7"/>
          <a:stretch>
            <a:fillRect/>
          </a:stretch>
        </p:blipFill>
        <p:spPr>
          <a:xfrm>
            <a:off x="4823835" y="3027279"/>
            <a:ext cx="2368364" cy="2313428"/>
          </a:xfrm>
          <a:prstGeom prst="rect">
            <a:avLst/>
          </a:prstGeom>
        </p:spPr>
      </p:pic>
      <p:pic>
        <p:nvPicPr>
          <p:cNvPr id="12" name="Picture 11">
            <a:extLst>
              <a:ext uri="{FF2B5EF4-FFF2-40B4-BE49-F238E27FC236}">
                <a16:creationId xmlns:a16="http://schemas.microsoft.com/office/drawing/2014/main" id="{ACEF6095-53B2-456B-9734-8BC6A2A25879}"/>
              </a:ext>
            </a:extLst>
          </p:cNvPr>
          <p:cNvPicPr>
            <a:picLocks noChangeAspect="1"/>
          </p:cNvPicPr>
          <p:nvPr/>
        </p:nvPicPr>
        <p:blipFill>
          <a:blip r:embed="rId8"/>
          <a:stretch>
            <a:fillRect/>
          </a:stretch>
        </p:blipFill>
        <p:spPr>
          <a:xfrm>
            <a:off x="7549963" y="3027279"/>
            <a:ext cx="2368364" cy="2277506"/>
          </a:xfrm>
          <a:prstGeom prst="rect">
            <a:avLst/>
          </a:prstGeom>
        </p:spPr>
      </p:pic>
      <p:sp>
        <p:nvSpPr>
          <p:cNvPr id="13" name="Rectangle 12">
            <a:extLst>
              <a:ext uri="{FF2B5EF4-FFF2-40B4-BE49-F238E27FC236}">
                <a16:creationId xmlns:a16="http://schemas.microsoft.com/office/drawing/2014/main" id="{D41DD294-B81A-4558-8D93-F219EBFD3D2F}"/>
              </a:ext>
            </a:extLst>
          </p:cNvPr>
          <p:cNvSpPr/>
          <p:nvPr/>
        </p:nvSpPr>
        <p:spPr>
          <a:xfrm>
            <a:off x="838200" y="1613124"/>
            <a:ext cx="3929602" cy="461665"/>
          </a:xfrm>
          <a:prstGeom prst="rect">
            <a:avLst/>
          </a:prstGeom>
        </p:spPr>
        <p:txBody>
          <a:bodyPr wrap="none">
            <a:spAutoFit/>
          </a:bodyPr>
          <a:lstStyle/>
          <a:p>
            <a:pPr algn="ctr"/>
            <a:r>
              <a:rPr lang="en-NZ" sz="2400" b="1" dirty="0">
                <a:solidFill>
                  <a:schemeClr val="bg1"/>
                </a:solidFill>
                <a:latin typeface="Segoe UI" panose="020B0502040204020203" pitchFamily="34" charset="0"/>
              </a:rPr>
              <a:t>Azure Architecture Center</a:t>
            </a:r>
            <a:endParaRPr lang="en-NZ" sz="2400"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3837466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781" y="5573899"/>
            <a:ext cx="11674438" cy="943882"/>
            <a:chOff x="128941" y="5573899"/>
            <a:chExt cx="11674438" cy="94388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1" y="5610335"/>
              <a:ext cx="2605115" cy="87101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049" y="5647243"/>
              <a:ext cx="2605115" cy="7971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6175157" y="5770363"/>
              <a:ext cx="2605115" cy="550955"/>
            </a:xfrm>
            <a:prstGeom prst="rect">
              <a:avLst/>
            </a:prstGeom>
          </p:spPr>
        </p:pic>
      </p:grpSp>
      <p:sp>
        <p:nvSpPr>
          <p:cNvPr id="9" name="Title 8"/>
          <p:cNvSpPr>
            <a:spLocks noGrp="1"/>
          </p:cNvSpPr>
          <p:nvPr>
            <p:ph type="title"/>
          </p:nvPr>
        </p:nvSpPr>
        <p:spPr/>
        <p:txBody>
          <a:bodyPr/>
          <a:lstStyle/>
          <a:p>
            <a:r>
              <a:rPr lang="en-NZ" dirty="0">
                <a:effectLst>
                  <a:outerShdw blurRad="38100" dist="38100" dir="2700000" algn="tl">
                    <a:srgbClr val="000000">
                      <a:alpha val="43137"/>
                    </a:srgbClr>
                  </a:outerShdw>
                </a:effectLst>
                <a:latin typeface="+mn-lt"/>
              </a:rPr>
              <a:t>Reference material</a:t>
            </a:r>
          </a:p>
        </p:txBody>
      </p:sp>
      <p:pic>
        <p:nvPicPr>
          <p:cNvPr id="6" name="Picture 5">
            <a:extLst>
              <a:ext uri="{FF2B5EF4-FFF2-40B4-BE49-F238E27FC236}">
                <a16:creationId xmlns:a16="http://schemas.microsoft.com/office/drawing/2014/main" id="{5B857783-64C9-4DA4-9673-849C4067A37C}"/>
              </a:ext>
            </a:extLst>
          </p:cNvPr>
          <p:cNvPicPr>
            <a:picLocks noChangeAspect="1"/>
          </p:cNvPicPr>
          <p:nvPr/>
        </p:nvPicPr>
        <p:blipFill>
          <a:blip r:embed="rId6"/>
          <a:stretch>
            <a:fillRect/>
          </a:stretch>
        </p:blipFill>
        <p:spPr>
          <a:xfrm>
            <a:off x="2097707" y="3027279"/>
            <a:ext cx="2368364" cy="2301564"/>
          </a:xfrm>
          <a:prstGeom prst="rect">
            <a:avLst/>
          </a:prstGeom>
        </p:spPr>
      </p:pic>
      <p:pic>
        <p:nvPicPr>
          <p:cNvPr id="7" name="Picture 6">
            <a:extLst>
              <a:ext uri="{FF2B5EF4-FFF2-40B4-BE49-F238E27FC236}">
                <a16:creationId xmlns:a16="http://schemas.microsoft.com/office/drawing/2014/main" id="{AF63BFB7-746E-4F31-B0A5-EFF83D451E1F}"/>
              </a:ext>
            </a:extLst>
          </p:cNvPr>
          <p:cNvPicPr>
            <a:picLocks noChangeAspect="1"/>
          </p:cNvPicPr>
          <p:nvPr/>
        </p:nvPicPr>
        <p:blipFill>
          <a:blip r:embed="rId7"/>
          <a:stretch>
            <a:fillRect/>
          </a:stretch>
        </p:blipFill>
        <p:spPr>
          <a:xfrm>
            <a:off x="4823835" y="3027279"/>
            <a:ext cx="2368364" cy="2313428"/>
          </a:xfrm>
          <a:prstGeom prst="rect">
            <a:avLst/>
          </a:prstGeom>
        </p:spPr>
      </p:pic>
      <p:pic>
        <p:nvPicPr>
          <p:cNvPr id="12" name="Picture 11">
            <a:extLst>
              <a:ext uri="{FF2B5EF4-FFF2-40B4-BE49-F238E27FC236}">
                <a16:creationId xmlns:a16="http://schemas.microsoft.com/office/drawing/2014/main" id="{ACEF6095-53B2-456B-9734-8BC6A2A25879}"/>
              </a:ext>
            </a:extLst>
          </p:cNvPr>
          <p:cNvPicPr>
            <a:picLocks noChangeAspect="1"/>
          </p:cNvPicPr>
          <p:nvPr/>
        </p:nvPicPr>
        <p:blipFill>
          <a:blip r:embed="rId8"/>
          <a:stretch>
            <a:fillRect/>
          </a:stretch>
        </p:blipFill>
        <p:spPr>
          <a:xfrm>
            <a:off x="7549963" y="3027279"/>
            <a:ext cx="2368364" cy="2277506"/>
          </a:xfrm>
          <a:prstGeom prst="rect">
            <a:avLst/>
          </a:prstGeom>
        </p:spPr>
      </p:pic>
      <p:sp>
        <p:nvSpPr>
          <p:cNvPr id="14" name="Freeform: Shape 13">
            <a:extLst>
              <a:ext uri="{FF2B5EF4-FFF2-40B4-BE49-F238E27FC236}">
                <a16:creationId xmlns:a16="http://schemas.microsoft.com/office/drawing/2014/main" id="{8896C902-12D4-4BB7-B751-078412FD56C3}"/>
              </a:ext>
            </a:extLst>
          </p:cNvPr>
          <p:cNvSpPr/>
          <p:nvPr/>
        </p:nvSpPr>
        <p:spPr>
          <a:xfrm>
            <a:off x="4864231" y="3582186"/>
            <a:ext cx="1838227" cy="810705"/>
          </a:xfrm>
          <a:custGeom>
            <a:avLst/>
            <a:gdLst>
              <a:gd name="connsiteX0" fmla="*/ 0 w 1838227"/>
              <a:gd name="connsiteY0" fmla="*/ 424206 h 810705"/>
              <a:gd name="connsiteX1" fmla="*/ 28280 w 1838227"/>
              <a:gd name="connsiteY1" fmla="*/ 377072 h 810705"/>
              <a:gd name="connsiteX2" fmla="*/ 47134 w 1838227"/>
              <a:gd name="connsiteY2" fmla="*/ 348791 h 810705"/>
              <a:gd name="connsiteX3" fmla="*/ 75414 w 1838227"/>
              <a:gd name="connsiteY3" fmla="*/ 339365 h 810705"/>
              <a:gd name="connsiteX4" fmla="*/ 122548 w 1838227"/>
              <a:gd name="connsiteY4" fmla="*/ 301657 h 810705"/>
              <a:gd name="connsiteX5" fmla="*/ 160256 w 1838227"/>
              <a:gd name="connsiteY5" fmla="*/ 292230 h 810705"/>
              <a:gd name="connsiteX6" fmla="*/ 188536 w 1838227"/>
              <a:gd name="connsiteY6" fmla="*/ 282804 h 810705"/>
              <a:gd name="connsiteX7" fmla="*/ 235670 w 1838227"/>
              <a:gd name="connsiteY7" fmla="*/ 273377 h 810705"/>
              <a:gd name="connsiteX8" fmla="*/ 320511 w 1838227"/>
              <a:gd name="connsiteY8" fmla="*/ 245096 h 810705"/>
              <a:gd name="connsiteX9" fmla="*/ 377072 w 1838227"/>
              <a:gd name="connsiteY9" fmla="*/ 226243 h 810705"/>
              <a:gd name="connsiteX10" fmla="*/ 499621 w 1838227"/>
              <a:gd name="connsiteY10" fmla="*/ 207389 h 810705"/>
              <a:gd name="connsiteX11" fmla="*/ 612742 w 1838227"/>
              <a:gd name="connsiteY11" fmla="*/ 188536 h 810705"/>
              <a:gd name="connsiteX12" fmla="*/ 641023 w 1838227"/>
              <a:gd name="connsiteY12" fmla="*/ 179109 h 810705"/>
              <a:gd name="connsiteX13" fmla="*/ 754144 w 1838227"/>
              <a:gd name="connsiteY13" fmla="*/ 160255 h 810705"/>
              <a:gd name="connsiteX14" fmla="*/ 801278 w 1838227"/>
              <a:gd name="connsiteY14" fmla="*/ 150828 h 810705"/>
              <a:gd name="connsiteX15" fmla="*/ 942680 w 1838227"/>
              <a:gd name="connsiteY15" fmla="*/ 113121 h 810705"/>
              <a:gd name="connsiteX16" fmla="*/ 1036948 w 1838227"/>
              <a:gd name="connsiteY16" fmla="*/ 94268 h 810705"/>
              <a:gd name="connsiteX17" fmla="*/ 1150070 w 1838227"/>
              <a:gd name="connsiteY17" fmla="*/ 65987 h 810705"/>
              <a:gd name="connsiteX18" fmla="*/ 1244338 w 1838227"/>
              <a:gd name="connsiteY18" fmla="*/ 47134 h 810705"/>
              <a:gd name="connsiteX19" fmla="*/ 1291472 w 1838227"/>
              <a:gd name="connsiteY19" fmla="*/ 18853 h 810705"/>
              <a:gd name="connsiteX20" fmla="*/ 1395167 w 1838227"/>
              <a:gd name="connsiteY20" fmla="*/ 0 h 810705"/>
              <a:gd name="connsiteX21" fmla="*/ 1611983 w 1838227"/>
              <a:gd name="connsiteY21" fmla="*/ 9426 h 810705"/>
              <a:gd name="connsiteX22" fmla="*/ 1668544 w 1838227"/>
              <a:gd name="connsiteY22" fmla="*/ 28280 h 810705"/>
              <a:gd name="connsiteX23" fmla="*/ 1706251 w 1838227"/>
              <a:gd name="connsiteY23" fmla="*/ 37707 h 810705"/>
              <a:gd name="connsiteX24" fmla="*/ 1725105 w 1838227"/>
              <a:gd name="connsiteY24" fmla="*/ 65987 h 810705"/>
              <a:gd name="connsiteX25" fmla="*/ 1753385 w 1838227"/>
              <a:gd name="connsiteY25" fmla="*/ 84841 h 810705"/>
              <a:gd name="connsiteX26" fmla="*/ 1781666 w 1838227"/>
              <a:gd name="connsiteY26" fmla="*/ 113121 h 810705"/>
              <a:gd name="connsiteX27" fmla="*/ 1791093 w 1838227"/>
              <a:gd name="connsiteY27" fmla="*/ 141402 h 810705"/>
              <a:gd name="connsiteX28" fmla="*/ 1828800 w 1838227"/>
              <a:gd name="connsiteY28" fmla="*/ 197962 h 810705"/>
              <a:gd name="connsiteX29" fmla="*/ 1838227 w 1838227"/>
              <a:gd name="connsiteY29" fmla="*/ 226243 h 810705"/>
              <a:gd name="connsiteX30" fmla="*/ 1819373 w 1838227"/>
              <a:gd name="connsiteY30" fmla="*/ 348791 h 810705"/>
              <a:gd name="connsiteX31" fmla="*/ 1809946 w 1838227"/>
              <a:gd name="connsiteY31" fmla="*/ 377072 h 810705"/>
              <a:gd name="connsiteX32" fmla="*/ 1791093 w 1838227"/>
              <a:gd name="connsiteY32" fmla="*/ 405352 h 810705"/>
              <a:gd name="connsiteX33" fmla="*/ 1772239 w 1838227"/>
              <a:gd name="connsiteY33" fmla="*/ 471340 h 810705"/>
              <a:gd name="connsiteX34" fmla="*/ 1715678 w 1838227"/>
              <a:gd name="connsiteY34" fmla="*/ 527901 h 810705"/>
              <a:gd name="connsiteX35" fmla="*/ 1621410 w 1838227"/>
              <a:gd name="connsiteY35" fmla="*/ 584461 h 810705"/>
              <a:gd name="connsiteX36" fmla="*/ 1564849 w 1838227"/>
              <a:gd name="connsiteY36" fmla="*/ 631595 h 810705"/>
              <a:gd name="connsiteX37" fmla="*/ 1498862 w 1838227"/>
              <a:gd name="connsiteY37" fmla="*/ 650449 h 810705"/>
              <a:gd name="connsiteX38" fmla="*/ 1470581 w 1838227"/>
              <a:gd name="connsiteY38" fmla="*/ 659876 h 810705"/>
              <a:gd name="connsiteX39" fmla="*/ 1216058 w 1838227"/>
              <a:gd name="connsiteY39" fmla="*/ 688156 h 810705"/>
              <a:gd name="connsiteX40" fmla="*/ 1055802 w 1838227"/>
              <a:gd name="connsiteY40" fmla="*/ 707010 h 810705"/>
              <a:gd name="connsiteX41" fmla="*/ 1027522 w 1838227"/>
              <a:gd name="connsiteY41" fmla="*/ 725863 h 810705"/>
              <a:gd name="connsiteX42" fmla="*/ 895546 w 1838227"/>
              <a:gd name="connsiteY42" fmla="*/ 744717 h 810705"/>
              <a:gd name="connsiteX43" fmla="*/ 631596 w 1838227"/>
              <a:gd name="connsiteY43" fmla="*/ 763571 h 810705"/>
              <a:gd name="connsiteX44" fmla="*/ 546755 w 1838227"/>
              <a:gd name="connsiteY44" fmla="*/ 772998 h 810705"/>
              <a:gd name="connsiteX45" fmla="*/ 499621 w 1838227"/>
              <a:gd name="connsiteY45" fmla="*/ 791851 h 810705"/>
              <a:gd name="connsiteX46" fmla="*/ 395926 w 1838227"/>
              <a:gd name="connsiteY46" fmla="*/ 810705 h 810705"/>
              <a:gd name="connsiteX47" fmla="*/ 254524 w 1838227"/>
              <a:gd name="connsiteY47" fmla="*/ 801278 h 810705"/>
              <a:gd name="connsiteX48" fmla="*/ 188536 w 1838227"/>
              <a:gd name="connsiteY48" fmla="*/ 763571 h 810705"/>
              <a:gd name="connsiteX49" fmla="*/ 160256 w 1838227"/>
              <a:gd name="connsiteY49" fmla="*/ 744717 h 810705"/>
              <a:gd name="connsiteX50" fmla="*/ 122548 w 1838227"/>
              <a:gd name="connsiteY50" fmla="*/ 697583 h 810705"/>
              <a:gd name="connsiteX51" fmla="*/ 84841 w 1838227"/>
              <a:gd name="connsiteY51" fmla="*/ 641022 h 810705"/>
              <a:gd name="connsiteX52" fmla="*/ 65988 w 1838227"/>
              <a:gd name="connsiteY52" fmla="*/ 612742 h 810705"/>
              <a:gd name="connsiteX53" fmla="*/ 47134 w 1838227"/>
              <a:gd name="connsiteY53" fmla="*/ 556181 h 810705"/>
              <a:gd name="connsiteX54" fmla="*/ 28280 w 1838227"/>
              <a:gd name="connsiteY54" fmla="*/ 527901 h 810705"/>
              <a:gd name="connsiteX55" fmla="*/ 18854 w 1838227"/>
              <a:gd name="connsiteY55" fmla="*/ 499620 h 810705"/>
              <a:gd name="connsiteX56" fmla="*/ 47134 w 1838227"/>
              <a:gd name="connsiteY56" fmla="*/ 405352 h 810705"/>
              <a:gd name="connsiteX57" fmla="*/ 94268 w 1838227"/>
              <a:gd name="connsiteY57" fmla="*/ 395925 h 810705"/>
              <a:gd name="connsiteX58" fmla="*/ 150829 w 1838227"/>
              <a:gd name="connsiteY58" fmla="*/ 386499 h 8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38227" h="810705">
                <a:moveTo>
                  <a:pt x="0" y="424206"/>
                </a:moveTo>
                <a:cubicBezTo>
                  <a:pt x="9427" y="408495"/>
                  <a:pt x="18569" y="392609"/>
                  <a:pt x="28280" y="377072"/>
                </a:cubicBezTo>
                <a:cubicBezTo>
                  <a:pt x="34285" y="367464"/>
                  <a:pt x="38287" y="355869"/>
                  <a:pt x="47134" y="348791"/>
                </a:cubicBezTo>
                <a:cubicBezTo>
                  <a:pt x="54893" y="342584"/>
                  <a:pt x="65987" y="342507"/>
                  <a:pt x="75414" y="339365"/>
                </a:cubicBezTo>
                <a:cubicBezTo>
                  <a:pt x="91125" y="326796"/>
                  <a:pt x="104960" y="311428"/>
                  <a:pt x="122548" y="301657"/>
                </a:cubicBezTo>
                <a:cubicBezTo>
                  <a:pt x="133874" y="295365"/>
                  <a:pt x="147798" y="295789"/>
                  <a:pt x="160256" y="292230"/>
                </a:cubicBezTo>
                <a:cubicBezTo>
                  <a:pt x="169810" y="289500"/>
                  <a:pt x="178896" y="285214"/>
                  <a:pt x="188536" y="282804"/>
                </a:cubicBezTo>
                <a:cubicBezTo>
                  <a:pt x="204080" y="278918"/>
                  <a:pt x="220212" y="277593"/>
                  <a:pt x="235670" y="273377"/>
                </a:cubicBezTo>
                <a:cubicBezTo>
                  <a:pt x="235684" y="273373"/>
                  <a:pt x="306364" y="249812"/>
                  <a:pt x="320511" y="245096"/>
                </a:cubicBezTo>
                <a:cubicBezTo>
                  <a:pt x="339365" y="238812"/>
                  <a:pt x="357352" y="228708"/>
                  <a:pt x="377072" y="226243"/>
                </a:cubicBezTo>
                <a:cubicBezTo>
                  <a:pt x="559423" y="203449"/>
                  <a:pt x="370068" y="228982"/>
                  <a:pt x="499621" y="207389"/>
                </a:cubicBezTo>
                <a:cubicBezTo>
                  <a:pt x="547495" y="199410"/>
                  <a:pt x="568320" y="199641"/>
                  <a:pt x="612742" y="188536"/>
                </a:cubicBezTo>
                <a:cubicBezTo>
                  <a:pt x="622382" y="186126"/>
                  <a:pt x="631279" y="181058"/>
                  <a:pt x="641023" y="179109"/>
                </a:cubicBezTo>
                <a:cubicBezTo>
                  <a:pt x="678508" y="171612"/>
                  <a:pt x="716659" y="167752"/>
                  <a:pt x="754144" y="160255"/>
                </a:cubicBezTo>
                <a:cubicBezTo>
                  <a:pt x="769855" y="157113"/>
                  <a:pt x="785734" y="154714"/>
                  <a:pt x="801278" y="150828"/>
                </a:cubicBezTo>
                <a:cubicBezTo>
                  <a:pt x="870906" y="133421"/>
                  <a:pt x="869171" y="127822"/>
                  <a:pt x="942680" y="113121"/>
                </a:cubicBezTo>
                <a:lnTo>
                  <a:pt x="1036948" y="94268"/>
                </a:lnTo>
                <a:cubicBezTo>
                  <a:pt x="1103510" y="60987"/>
                  <a:pt x="1049543" y="82741"/>
                  <a:pt x="1150070" y="65987"/>
                </a:cubicBezTo>
                <a:cubicBezTo>
                  <a:pt x="1181679" y="60719"/>
                  <a:pt x="1244338" y="47134"/>
                  <a:pt x="1244338" y="47134"/>
                </a:cubicBezTo>
                <a:cubicBezTo>
                  <a:pt x="1260049" y="37707"/>
                  <a:pt x="1274729" y="26295"/>
                  <a:pt x="1291472" y="18853"/>
                </a:cubicBezTo>
                <a:cubicBezTo>
                  <a:pt x="1312528" y="9495"/>
                  <a:pt x="1381878" y="1898"/>
                  <a:pt x="1395167" y="0"/>
                </a:cubicBezTo>
                <a:cubicBezTo>
                  <a:pt x="1467439" y="3142"/>
                  <a:pt x="1540027" y="1982"/>
                  <a:pt x="1611983" y="9426"/>
                </a:cubicBezTo>
                <a:cubicBezTo>
                  <a:pt x="1631751" y="11471"/>
                  <a:pt x="1649264" y="23460"/>
                  <a:pt x="1668544" y="28280"/>
                </a:cubicBezTo>
                <a:lnTo>
                  <a:pt x="1706251" y="37707"/>
                </a:lnTo>
                <a:cubicBezTo>
                  <a:pt x="1712536" y="47134"/>
                  <a:pt x="1717094" y="57976"/>
                  <a:pt x="1725105" y="65987"/>
                </a:cubicBezTo>
                <a:cubicBezTo>
                  <a:pt x="1733116" y="73998"/>
                  <a:pt x="1744681" y="77588"/>
                  <a:pt x="1753385" y="84841"/>
                </a:cubicBezTo>
                <a:cubicBezTo>
                  <a:pt x="1763627" y="93376"/>
                  <a:pt x="1772239" y="103694"/>
                  <a:pt x="1781666" y="113121"/>
                </a:cubicBezTo>
                <a:cubicBezTo>
                  <a:pt x="1784808" y="122548"/>
                  <a:pt x="1786267" y="132716"/>
                  <a:pt x="1791093" y="141402"/>
                </a:cubicBezTo>
                <a:cubicBezTo>
                  <a:pt x="1802097" y="161209"/>
                  <a:pt x="1828800" y="197962"/>
                  <a:pt x="1828800" y="197962"/>
                </a:cubicBezTo>
                <a:cubicBezTo>
                  <a:pt x="1831942" y="207389"/>
                  <a:pt x="1838227" y="216306"/>
                  <a:pt x="1838227" y="226243"/>
                </a:cubicBezTo>
                <a:cubicBezTo>
                  <a:pt x="1838227" y="268030"/>
                  <a:pt x="1830758" y="308945"/>
                  <a:pt x="1819373" y="348791"/>
                </a:cubicBezTo>
                <a:cubicBezTo>
                  <a:pt x="1816643" y="358346"/>
                  <a:pt x="1814390" y="368184"/>
                  <a:pt x="1809946" y="377072"/>
                </a:cubicBezTo>
                <a:cubicBezTo>
                  <a:pt x="1804879" y="387205"/>
                  <a:pt x="1797377" y="395925"/>
                  <a:pt x="1791093" y="405352"/>
                </a:cubicBezTo>
                <a:cubicBezTo>
                  <a:pt x="1790393" y="408153"/>
                  <a:pt x="1777221" y="464934"/>
                  <a:pt x="1772239" y="471340"/>
                </a:cubicBezTo>
                <a:cubicBezTo>
                  <a:pt x="1755869" y="492387"/>
                  <a:pt x="1739526" y="515977"/>
                  <a:pt x="1715678" y="527901"/>
                </a:cubicBezTo>
                <a:cubicBezTo>
                  <a:pt x="1685924" y="542778"/>
                  <a:pt x="1644160" y="561710"/>
                  <a:pt x="1621410" y="584461"/>
                </a:cubicBezTo>
                <a:cubicBezTo>
                  <a:pt x="1600559" y="605313"/>
                  <a:pt x="1591101" y="618469"/>
                  <a:pt x="1564849" y="631595"/>
                </a:cubicBezTo>
                <a:cubicBezTo>
                  <a:pt x="1549779" y="639130"/>
                  <a:pt x="1512959" y="646421"/>
                  <a:pt x="1498862" y="650449"/>
                </a:cubicBezTo>
                <a:cubicBezTo>
                  <a:pt x="1489307" y="653179"/>
                  <a:pt x="1480136" y="657146"/>
                  <a:pt x="1470581" y="659876"/>
                </a:cubicBezTo>
                <a:cubicBezTo>
                  <a:pt x="1380397" y="685643"/>
                  <a:pt x="1345543" y="675207"/>
                  <a:pt x="1216058" y="688156"/>
                </a:cubicBezTo>
                <a:cubicBezTo>
                  <a:pt x="1099681" y="699794"/>
                  <a:pt x="1153052" y="693117"/>
                  <a:pt x="1055802" y="707010"/>
                </a:cubicBezTo>
                <a:cubicBezTo>
                  <a:pt x="1046375" y="713294"/>
                  <a:pt x="1037655" y="720796"/>
                  <a:pt x="1027522" y="725863"/>
                </a:cubicBezTo>
                <a:cubicBezTo>
                  <a:pt x="991078" y="744085"/>
                  <a:pt x="922644" y="742007"/>
                  <a:pt x="895546" y="744717"/>
                </a:cubicBezTo>
                <a:cubicBezTo>
                  <a:pt x="717445" y="762527"/>
                  <a:pt x="910221" y="748906"/>
                  <a:pt x="631596" y="763571"/>
                </a:cubicBezTo>
                <a:cubicBezTo>
                  <a:pt x="603316" y="766713"/>
                  <a:pt x="574578" y="767036"/>
                  <a:pt x="546755" y="772998"/>
                </a:cubicBezTo>
                <a:cubicBezTo>
                  <a:pt x="530209" y="776544"/>
                  <a:pt x="515674" y="786500"/>
                  <a:pt x="499621" y="791851"/>
                </a:cubicBezTo>
                <a:cubicBezTo>
                  <a:pt x="466284" y="802963"/>
                  <a:pt x="430276" y="805798"/>
                  <a:pt x="395926" y="810705"/>
                </a:cubicBezTo>
                <a:cubicBezTo>
                  <a:pt x="348792" y="807563"/>
                  <a:pt x="301474" y="806495"/>
                  <a:pt x="254524" y="801278"/>
                </a:cubicBezTo>
                <a:cubicBezTo>
                  <a:pt x="225539" y="798057"/>
                  <a:pt x="211739" y="780145"/>
                  <a:pt x="188536" y="763571"/>
                </a:cubicBezTo>
                <a:cubicBezTo>
                  <a:pt x="179317" y="756986"/>
                  <a:pt x="169683" y="751002"/>
                  <a:pt x="160256" y="744717"/>
                </a:cubicBezTo>
                <a:cubicBezTo>
                  <a:pt x="139026" y="681031"/>
                  <a:pt x="168469" y="750064"/>
                  <a:pt x="122548" y="697583"/>
                </a:cubicBezTo>
                <a:cubicBezTo>
                  <a:pt x="107627" y="680530"/>
                  <a:pt x="97410" y="659876"/>
                  <a:pt x="84841" y="641022"/>
                </a:cubicBezTo>
                <a:cubicBezTo>
                  <a:pt x="78557" y="631595"/>
                  <a:pt x="69571" y="623490"/>
                  <a:pt x="65988" y="612742"/>
                </a:cubicBezTo>
                <a:cubicBezTo>
                  <a:pt x="59703" y="593888"/>
                  <a:pt x="58158" y="572717"/>
                  <a:pt x="47134" y="556181"/>
                </a:cubicBezTo>
                <a:lnTo>
                  <a:pt x="28280" y="527901"/>
                </a:lnTo>
                <a:cubicBezTo>
                  <a:pt x="25138" y="518474"/>
                  <a:pt x="18854" y="509557"/>
                  <a:pt x="18854" y="499620"/>
                </a:cubicBezTo>
                <a:cubicBezTo>
                  <a:pt x="18854" y="485496"/>
                  <a:pt x="21579" y="419955"/>
                  <a:pt x="47134" y="405352"/>
                </a:cubicBezTo>
                <a:cubicBezTo>
                  <a:pt x="61045" y="397403"/>
                  <a:pt x="78724" y="399811"/>
                  <a:pt x="94268" y="395925"/>
                </a:cubicBezTo>
                <a:cubicBezTo>
                  <a:pt x="143897" y="383518"/>
                  <a:pt x="100842" y="386499"/>
                  <a:pt x="150829" y="386499"/>
                </a:cubicBezTo>
              </a:path>
            </a:pathLst>
          </a:cu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NZ"/>
          </a:p>
        </p:txBody>
      </p:sp>
      <p:sp>
        <p:nvSpPr>
          <p:cNvPr id="15" name="Freeform: Shape 14">
            <a:extLst>
              <a:ext uri="{FF2B5EF4-FFF2-40B4-BE49-F238E27FC236}">
                <a16:creationId xmlns:a16="http://schemas.microsoft.com/office/drawing/2014/main" id="{1FCB724D-B7C4-4494-8738-AA646CA51F1A}"/>
              </a:ext>
            </a:extLst>
          </p:cNvPr>
          <p:cNvSpPr/>
          <p:nvPr/>
        </p:nvSpPr>
        <p:spPr>
          <a:xfrm>
            <a:off x="2086693" y="3617560"/>
            <a:ext cx="2368364" cy="810705"/>
          </a:xfrm>
          <a:custGeom>
            <a:avLst/>
            <a:gdLst>
              <a:gd name="connsiteX0" fmla="*/ 0 w 1838227"/>
              <a:gd name="connsiteY0" fmla="*/ 424206 h 810705"/>
              <a:gd name="connsiteX1" fmla="*/ 28280 w 1838227"/>
              <a:gd name="connsiteY1" fmla="*/ 377072 h 810705"/>
              <a:gd name="connsiteX2" fmla="*/ 47134 w 1838227"/>
              <a:gd name="connsiteY2" fmla="*/ 348791 h 810705"/>
              <a:gd name="connsiteX3" fmla="*/ 75414 w 1838227"/>
              <a:gd name="connsiteY3" fmla="*/ 339365 h 810705"/>
              <a:gd name="connsiteX4" fmla="*/ 122548 w 1838227"/>
              <a:gd name="connsiteY4" fmla="*/ 301657 h 810705"/>
              <a:gd name="connsiteX5" fmla="*/ 160256 w 1838227"/>
              <a:gd name="connsiteY5" fmla="*/ 292230 h 810705"/>
              <a:gd name="connsiteX6" fmla="*/ 188536 w 1838227"/>
              <a:gd name="connsiteY6" fmla="*/ 282804 h 810705"/>
              <a:gd name="connsiteX7" fmla="*/ 235670 w 1838227"/>
              <a:gd name="connsiteY7" fmla="*/ 273377 h 810705"/>
              <a:gd name="connsiteX8" fmla="*/ 320511 w 1838227"/>
              <a:gd name="connsiteY8" fmla="*/ 245096 h 810705"/>
              <a:gd name="connsiteX9" fmla="*/ 377072 w 1838227"/>
              <a:gd name="connsiteY9" fmla="*/ 226243 h 810705"/>
              <a:gd name="connsiteX10" fmla="*/ 499621 w 1838227"/>
              <a:gd name="connsiteY10" fmla="*/ 207389 h 810705"/>
              <a:gd name="connsiteX11" fmla="*/ 612742 w 1838227"/>
              <a:gd name="connsiteY11" fmla="*/ 188536 h 810705"/>
              <a:gd name="connsiteX12" fmla="*/ 641023 w 1838227"/>
              <a:gd name="connsiteY12" fmla="*/ 179109 h 810705"/>
              <a:gd name="connsiteX13" fmla="*/ 754144 w 1838227"/>
              <a:gd name="connsiteY13" fmla="*/ 160255 h 810705"/>
              <a:gd name="connsiteX14" fmla="*/ 801278 w 1838227"/>
              <a:gd name="connsiteY14" fmla="*/ 150828 h 810705"/>
              <a:gd name="connsiteX15" fmla="*/ 942680 w 1838227"/>
              <a:gd name="connsiteY15" fmla="*/ 113121 h 810705"/>
              <a:gd name="connsiteX16" fmla="*/ 1036948 w 1838227"/>
              <a:gd name="connsiteY16" fmla="*/ 94268 h 810705"/>
              <a:gd name="connsiteX17" fmla="*/ 1150070 w 1838227"/>
              <a:gd name="connsiteY17" fmla="*/ 65987 h 810705"/>
              <a:gd name="connsiteX18" fmla="*/ 1244338 w 1838227"/>
              <a:gd name="connsiteY18" fmla="*/ 47134 h 810705"/>
              <a:gd name="connsiteX19" fmla="*/ 1291472 w 1838227"/>
              <a:gd name="connsiteY19" fmla="*/ 18853 h 810705"/>
              <a:gd name="connsiteX20" fmla="*/ 1395167 w 1838227"/>
              <a:gd name="connsiteY20" fmla="*/ 0 h 810705"/>
              <a:gd name="connsiteX21" fmla="*/ 1611983 w 1838227"/>
              <a:gd name="connsiteY21" fmla="*/ 9426 h 810705"/>
              <a:gd name="connsiteX22" fmla="*/ 1668544 w 1838227"/>
              <a:gd name="connsiteY22" fmla="*/ 28280 h 810705"/>
              <a:gd name="connsiteX23" fmla="*/ 1706251 w 1838227"/>
              <a:gd name="connsiteY23" fmla="*/ 37707 h 810705"/>
              <a:gd name="connsiteX24" fmla="*/ 1725105 w 1838227"/>
              <a:gd name="connsiteY24" fmla="*/ 65987 h 810705"/>
              <a:gd name="connsiteX25" fmla="*/ 1753385 w 1838227"/>
              <a:gd name="connsiteY25" fmla="*/ 84841 h 810705"/>
              <a:gd name="connsiteX26" fmla="*/ 1781666 w 1838227"/>
              <a:gd name="connsiteY26" fmla="*/ 113121 h 810705"/>
              <a:gd name="connsiteX27" fmla="*/ 1791093 w 1838227"/>
              <a:gd name="connsiteY27" fmla="*/ 141402 h 810705"/>
              <a:gd name="connsiteX28" fmla="*/ 1828800 w 1838227"/>
              <a:gd name="connsiteY28" fmla="*/ 197962 h 810705"/>
              <a:gd name="connsiteX29" fmla="*/ 1838227 w 1838227"/>
              <a:gd name="connsiteY29" fmla="*/ 226243 h 810705"/>
              <a:gd name="connsiteX30" fmla="*/ 1819373 w 1838227"/>
              <a:gd name="connsiteY30" fmla="*/ 348791 h 810705"/>
              <a:gd name="connsiteX31" fmla="*/ 1809946 w 1838227"/>
              <a:gd name="connsiteY31" fmla="*/ 377072 h 810705"/>
              <a:gd name="connsiteX32" fmla="*/ 1791093 w 1838227"/>
              <a:gd name="connsiteY32" fmla="*/ 405352 h 810705"/>
              <a:gd name="connsiteX33" fmla="*/ 1772239 w 1838227"/>
              <a:gd name="connsiteY33" fmla="*/ 471340 h 810705"/>
              <a:gd name="connsiteX34" fmla="*/ 1715678 w 1838227"/>
              <a:gd name="connsiteY34" fmla="*/ 527901 h 810705"/>
              <a:gd name="connsiteX35" fmla="*/ 1621410 w 1838227"/>
              <a:gd name="connsiteY35" fmla="*/ 584461 h 810705"/>
              <a:gd name="connsiteX36" fmla="*/ 1564849 w 1838227"/>
              <a:gd name="connsiteY36" fmla="*/ 631595 h 810705"/>
              <a:gd name="connsiteX37" fmla="*/ 1498862 w 1838227"/>
              <a:gd name="connsiteY37" fmla="*/ 650449 h 810705"/>
              <a:gd name="connsiteX38" fmla="*/ 1470581 w 1838227"/>
              <a:gd name="connsiteY38" fmla="*/ 659876 h 810705"/>
              <a:gd name="connsiteX39" fmla="*/ 1216058 w 1838227"/>
              <a:gd name="connsiteY39" fmla="*/ 688156 h 810705"/>
              <a:gd name="connsiteX40" fmla="*/ 1055802 w 1838227"/>
              <a:gd name="connsiteY40" fmla="*/ 707010 h 810705"/>
              <a:gd name="connsiteX41" fmla="*/ 1027522 w 1838227"/>
              <a:gd name="connsiteY41" fmla="*/ 725863 h 810705"/>
              <a:gd name="connsiteX42" fmla="*/ 895546 w 1838227"/>
              <a:gd name="connsiteY42" fmla="*/ 744717 h 810705"/>
              <a:gd name="connsiteX43" fmla="*/ 631596 w 1838227"/>
              <a:gd name="connsiteY43" fmla="*/ 763571 h 810705"/>
              <a:gd name="connsiteX44" fmla="*/ 546755 w 1838227"/>
              <a:gd name="connsiteY44" fmla="*/ 772998 h 810705"/>
              <a:gd name="connsiteX45" fmla="*/ 499621 w 1838227"/>
              <a:gd name="connsiteY45" fmla="*/ 791851 h 810705"/>
              <a:gd name="connsiteX46" fmla="*/ 395926 w 1838227"/>
              <a:gd name="connsiteY46" fmla="*/ 810705 h 810705"/>
              <a:gd name="connsiteX47" fmla="*/ 254524 w 1838227"/>
              <a:gd name="connsiteY47" fmla="*/ 801278 h 810705"/>
              <a:gd name="connsiteX48" fmla="*/ 188536 w 1838227"/>
              <a:gd name="connsiteY48" fmla="*/ 763571 h 810705"/>
              <a:gd name="connsiteX49" fmla="*/ 160256 w 1838227"/>
              <a:gd name="connsiteY49" fmla="*/ 744717 h 810705"/>
              <a:gd name="connsiteX50" fmla="*/ 122548 w 1838227"/>
              <a:gd name="connsiteY50" fmla="*/ 697583 h 810705"/>
              <a:gd name="connsiteX51" fmla="*/ 84841 w 1838227"/>
              <a:gd name="connsiteY51" fmla="*/ 641022 h 810705"/>
              <a:gd name="connsiteX52" fmla="*/ 65988 w 1838227"/>
              <a:gd name="connsiteY52" fmla="*/ 612742 h 810705"/>
              <a:gd name="connsiteX53" fmla="*/ 47134 w 1838227"/>
              <a:gd name="connsiteY53" fmla="*/ 556181 h 810705"/>
              <a:gd name="connsiteX54" fmla="*/ 28280 w 1838227"/>
              <a:gd name="connsiteY54" fmla="*/ 527901 h 810705"/>
              <a:gd name="connsiteX55" fmla="*/ 18854 w 1838227"/>
              <a:gd name="connsiteY55" fmla="*/ 499620 h 810705"/>
              <a:gd name="connsiteX56" fmla="*/ 47134 w 1838227"/>
              <a:gd name="connsiteY56" fmla="*/ 405352 h 810705"/>
              <a:gd name="connsiteX57" fmla="*/ 94268 w 1838227"/>
              <a:gd name="connsiteY57" fmla="*/ 395925 h 810705"/>
              <a:gd name="connsiteX58" fmla="*/ 150829 w 1838227"/>
              <a:gd name="connsiteY58" fmla="*/ 386499 h 8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38227" h="810705">
                <a:moveTo>
                  <a:pt x="0" y="424206"/>
                </a:moveTo>
                <a:cubicBezTo>
                  <a:pt x="9427" y="408495"/>
                  <a:pt x="18569" y="392609"/>
                  <a:pt x="28280" y="377072"/>
                </a:cubicBezTo>
                <a:cubicBezTo>
                  <a:pt x="34285" y="367464"/>
                  <a:pt x="38287" y="355869"/>
                  <a:pt x="47134" y="348791"/>
                </a:cubicBezTo>
                <a:cubicBezTo>
                  <a:pt x="54893" y="342584"/>
                  <a:pt x="65987" y="342507"/>
                  <a:pt x="75414" y="339365"/>
                </a:cubicBezTo>
                <a:cubicBezTo>
                  <a:pt x="91125" y="326796"/>
                  <a:pt x="104960" y="311428"/>
                  <a:pt x="122548" y="301657"/>
                </a:cubicBezTo>
                <a:cubicBezTo>
                  <a:pt x="133874" y="295365"/>
                  <a:pt x="147798" y="295789"/>
                  <a:pt x="160256" y="292230"/>
                </a:cubicBezTo>
                <a:cubicBezTo>
                  <a:pt x="169810" y="289500"/>
                  <a:pt x="178896" y="285214"/>
                  <a:pt x="188536" y="282804"/>
                </a:cubicBezTo>
                <a:cubicBezTo>
                  <a:pt x="204080" y="278918"/>
                  <a:pt x="220212" y="277593"/>
                  <a:pt x="235670" y="273377"/>
                </a:cubicBezTo>
                <a:cubicBezTo>
                  <a:pt x="235684" y="273373"/>
                  <a:pt x="306364" y="249812"/>
                  <a:pt x="320511" y="245096"/>
                </a:cubicBezTo>
                <a:cubicBezTo>
                  <a:pt x="339365" y="238812"/>
                  <a:pt x="357352" y="228708"/>
                  <a:pt x="377072" y="226243"/>
                </a:cubicBezTo>
                <a:cubicBezTo>
                  <a:pt x="559423" y="203449"/>
                  <a:pt x="370068" y="228982"/>
                  <a:pt x="499621" y="207389"/>
                </a:cubicBezTo>
                <a:cubicBezTo>
                  <a:pt x="547495" y="199410"/>
                  <a:pt x="568320" y="199641"/>
                  <a:pt x="612742" y="188536"/>
                </a:cubicBezTo>
                <a:cubicBezTo>
                  <a:pt x="622382" y="186126"/>
                  <a:pt x="631279" y="181058"/>
                  <a:pt x="641023" y="179109"/>
                </a:cubicBezTo>
                <a:cubicBezTo>
                  <a:pt x="678508" y="171612"/>
                  <a:pt x="716659" y="167752"/>
                  <a:pt x="754144" y="160255"/>
                </a:cubicBezTo>
                <a:cubicBezTo>
                  <a:pt x="769855" y="157113"/>
                  <a:pt x="785734" y="154714"/>
                  <a:pt x="801278" y="150828"/>
                </a:cubicBezTo>
                <a:cubicBezTo>
                  <a:pt x="870906" y="133421"/>
                  <a:pt x="869171" y="127822"/>
                  <a:pt x="942680" y="113121"/>
                </a:cubicBezTo>
                <a:lnTo>
                  <a:pt x="1036948" y="94268"/>
                </a:lnTo>
                <a:cubicBezTo>
                  <a:pt x="1103510" y="60987"/>
                  <a:pt x="1049543" y="82741"/>
                  <a:pt x="1150070" y="65987"/>
                </a:cubicBezTo>
                <a:cubicBezTo>
                  <a:pt x="1181679" y="60719"/>
                  <a:pt x="1244338" y="47134"/>
                  <a:pt x="1244338" y="47134"/>
                </a:cubicBezTo>
                <a:cubicBezTo>
                  <a:pt x="1260049" y="37707"/>
                  <a:pt x="1274729" y="26295"/>
                  <a:pt x="1291472" y="18853"/>
                </a:cubicBezTo>
                <a:cubicBezTo>
                  <a:pt x="1312528" y="9495"/>
                  <a:pt x="1381878" y="1898"/>
                  <a:pt x="1395167" y="0"/>
                </a:cubicBezTo>
                <a:cubicBezTo>
                  <a:pt x="1467439" y="3142"/>
                  <a:pt x="1540027" y="1982"/>
                  <a:pt x="1611983" y="9426"/>
                </a:cubicBezTo>
                <a:cubicBezTo>
                  <a:pt x="1631751" y="11471"/>
                  <a:pt x="1649264" y="23460"/>
                  <a:pt x="1668544" y="28280"/>
                </a:cubicBezTo>
                <a:lnTo>
                  <a:pt x="1706251" y="37707"/>
                </a:lnTo>
                <a:cubicBezTo>
                  <a:pt x="1712536" y="47134"/>
                  <a:pt x="1717094" y="57976"/>
                  <a:pt x="1725105" y="65987"/>
                </a:cubicBezTo>
                <a:cubicBezTo>
                  <a:pt x="1733116" y="73998"/>
                  <a:pt x="1744681" y="77588"/>
                  <a:pt x="1753385" y="84841"/>
                </a:cubicBezTo>
                <a:cubicBezTo>
                  <a:pt x="1763627" y="93376"/>
                  <a:pt x="1772239" y="103694"/>
                  <a:pt x="1781666" y="113121"/>
                </a:cubicBezTo>
                <a:cubicBezTo>
                  <a:pt x="1784808" y="122548"/>
                  <a:pt x="1786267" y="132716"/>
                  <a:pt x="1791093" y="141402"/>
                </a:cubicBezTo>
                <a:cubicBezTo>
                  <a:pt x="1802097" y="161209"/>
                  <a:pt x="1828800" y="197962"/>
                  <a:pt x="1828800" y="197962"/>
                </a:cubicBezTo>
                <a:cubicBezTo>
                  <a:pt x="1831942" y="207389"/>
                  <a:pt x="1838227" y="216306"/>
                  <a:pt x="1838227" y="226243"/>
                </a:cubicBezTo>
                <a:cubicBezTo>
                  <a:pt x="1838227" y="268030"/>
                  <a:pt x="1830758" y="308945"/>
                  <a:pt x="1819373" y="348791"/>
                </a:cubicBezTo>
                <a:cubicBezTo>
                  <a:pt x="1816643" y="358346"/>
                  <a:pt x="1814390" y="368184"/>
                  <a:pt x="1809946" y="377072"/>
                </a:cubicBezTo>
                <a:cubicBezTo>
                  <a:pt x="1804879" y="387205"/>
                  <a:pt x="1797377" y="395925"/>
                  <a:pt x="1791093" y="405352"/>
                </a:cubicBezTo>
                <a:cubicBezTo>
                  <a:pt x="1790393" y="408153"/>
                  <a:pt x="1777221" y="464934"/>
                  <a:pt x="1772239" y="471340"/>
                </a:cubicBezTo>
                <a:cubicBezTo>
                  <a:pt x="1755869" y="492387"/>
                  <a:pt x="1739526" y="515977"/>
                  <a:pt x="1715678" y="527901"/>
                </a:cubicBezTo>
                <a:cubicBezTo>
                  <a:pt x="1685924" y="542778"/>
                  <a:pt x="1644160" y="561710"/>
                  <a:pt x="1621410" y="584461"/>
                </a:cubicBezTo>
                <a:cubicBezTo>
                  <a:pt x="1600559" y="605313"/>
                  <a:pt x="1591101" y="618469"/>
                  <a:pt x="1564849" y="631595"/>
                </a:cubicBezTo>
                <a:cubicBezTo>
                  <a:pt x="1549779" y="639130"/>
                  <a:pt x="1512959" y="646421"/>
                  <a:pt x="1498862" y="650449"/>
                </a:cubicBezTo>
                <a:cubicBezTo>
                  <a:pt x="1489307" y="653179"/>
                  <a:pt x="1480136" y="657146"/>
                  <a:pt x="1470581" y="659876"/>
                </a:cubicBezTo>
                <a:cubicBezTo>
                  <a:pt x="1380397" y="685643"/>
                  <a:pt x="1345543" y="675207"/>
                  <a:pt x="1216058" y="688156"/>
                </a:cubicBezTo>
                <a:cubicBezTo>
                  <a:pt x="1099681" y="699794"/>
                  <a:pt x="1153052" y="693117"/>
                  <a:pt x="1055802" y="707010"/>
                </a:cubicBezTo>
                <a:cubicBezTo>
                  <a:pt x="1046375" y="713294"/>
                  <a:pt x="1037655" y="720796"/>
                  <a:pt x="1027522" y="725863"/>
                </a:cubicBezTo>
                <a:cubicBezTo>
                  <a:pt x="991078" y="744085"/>
                  <a:pt x="922644" y="742007"/>
                  <a:pt x="895546" y="744717"/>
                </a:cubicBezTo>
                <a:cubicBezTo>
                  <a:pt x="717445" y="762527"/>
                  <a:pt x="910221" y="748906"/>
                  <a:pt x="631596" y="763571"/>
                </a:cubicBezTo>
                <a:cubicBezTo>
                  <a:pt x="603316" y="766713"/>
                  <a:pt x="574578" y="767036"/>
                  <a:pt x="546755" y="772998"/>
                </a:cubicBezTo>
                <a:cubicBezTo>
                  <a:pt x="530209" y="776544"/>
                  <a:pt x="515674" y="786500"/>
                  <a:pt x="499621" y="791851"/>
                </a:cubicBezTo>
                <a:cubicBezTo>
                  <a:pt x="466284" y="802963"/>
                  <a:pt x="430276" y="805798"/>
                  <a:pt x="395926" y="810705"/>
                </a:cubicBezTo>
                <a:cubicBezTo>
                  <a:pt x="348792" y="807563"/>
                  <a:pt x="301474" y="806495"/>
                  <a:pt x="254524" y="801278"/>
                </a:cubicBezTo>
                <a:cubicBezTo>
                  <a:pt x="225539" y="798057"/>
                  <a:pt x="211739" y="780145"/>
                  <a:pt x="188536" y="763571"/>
                </a:cubicBezTo>
                <a:cubicBezTo>
                  <a:pt x="179317" y="756986"/>
                  <a:pt x="169683" y="751002"/>
                  <a:pt x="160256" y="744717"/>
                </a:cubicBezTo>
                <a:cubicBezTo>
                  <a:pt x="139026" y="681031"/>
                  <a:pt x="168469" y="750064"/>
                  <a:pt x="122548" y="697583"/>
                </a:cubicBezTo>
                <a:cubicBezTo>
                  <a:pt x="107627" y="680530"/>
                  <a:pt x="97410" y="659876"/>
                  <a:pt x="84841" y="641022"/>
                </a:cubicBezTo>
                <a:cubicBezTo>
                  <a:pt x="78557" y="631595"/>
                  <a:pt x="69571" y="623490"/>
                  <a:pt x="65988" y="612742"/>
                </a:cubicBezTo>
                <a:cubicBezTo>
                  <a:pt x="59703" y="593888"/>
                  <a:pt x="58158" y="572717"/>
                  <a:pt x="47134" y="556181"/>
                </a:cubicBezTo>
                <a:lnTo>
                  <a:pt x="28280" y="527901"/>
                </a:lnTo>
                <a:cubicBezTo>
                  <a:pt x="25138" y="518474"/>
                  <a:pt x="18854" y="509557"/>
                  <a:pt x="18854" y="499620"/>
                </a:cubicBezTo>
                <a:cubicBezTo>
                  <a:pt x="18854" y="485496"/>
                  <a:pt x="21579" y="419955"/>
                  <a:pt x="47134" y="405352"/>
                </a:cubicBezTo>
                <a:cubicBezTo>
                  <a:pt x="61045" y="397403"/>
                  <a:pt x="78724" y="399811"/>
                  <a:pt x="94268" y="395925"/>
                </a:cubicBezTo>
                <a:cubicBezTo>
                  <a:pt x="143897" y="383518"/>
                  <a:pt x="100842" y="386499"/>
                  <a:pt x="150829" y="386499"/>
                </a:cubicBezTo>
              </a:path>
            </a:pathLst>
          </a:cu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NZ"/>
          </a:p>
        </p:txBody>
      </p:sp>
      <p:sp>
        <p:nvSpPr>
          <p:cNvPr id="16" name="Freeform: Shape 15">
            <a:extLst>
              <a:ext uri="{FF2B5EF4-FFF2-40B4-BE49-F238E27FC236}">
                <a16:creationId xmlns:a16="http://schemas.microsoft.com/office/drawing/2014/main" id="{2EAD79B1-4C07-483A-9AB5-A90F5A141E29}"/>
              </a:ext>
            </a:extLst>
          </p:cNvPr>
          <p:cNvSpPr/>
          <p:nvPr/>
        </p:nvSpPr>
        <p:spPr>
          <a:xfrm>
            <a:off x="7478915" y="3582186"/>
            <a:ext cx="2013877" cy="1000352"/>
          </a:xfrm>
          <a:custGeom>
            <a:avLst/>
            <a:gdLst>
              <a:gd name="connsiteX0" fmla="*/ 0 w 1838227"/>
              <a:gd name="connsiteY0" fmla="*/ 424206 h 810705"/>
              <a:gd name="connsiteX1" fmla="*/ 28280 w 1838227"/>
              <a:gd name="connsiteY1" fmla="*/ 377072 h 810705"/>
              <a:gd name="connsiteX2" fmla="*/ 47134 w 1838227"/>
              <a:gd name="connsiteY2" fmla="*/ 348791 h 810705"/>
              <a:gd name="connsiteX3" fmla="*/ 75414 w 1838227"/>
              <a:gd name="connsiteY3" fmla="*/ 339365 h 810705"/>
              <a:gd name="connsiteX4" fmla="*/ 122548 w 1838227"/>
              <a:gd name="connsiteY4" fmla="*/ 301657 h 810705"/>
              <a:gd name="connsiteX5" fmla="*/ 160256 w 1838227"/>
              <a:gd name="connsiteY5" fmla="*/ 292230 h 810705"/>
              <a:gd name="connsiteX6" fmla="*/ 188536 w 1838227"/>
              <a:gd name="connsiteY6" fmla="*/ 282804 h 810705"/>
              <a:gd name="connsiteX7" fmla="*/ 235670 w 1838227"/>
              <a:gd name="connsiteY7" fmla="*/ 273377 h 810705"/>
              <a:gd name="connsiteX8" fmla="*/ 320511 w 1838227"/>
              <a:gd name="connsiteY8" fmla="*/ 245096 h 810705"/>
              <a:gd name="connsiteX9" fmla="*/ 377072 w 1838227"/>
              <a:gd name="connsiteY9" fmla="*/ 226243 h 810705"/>
              <a:gd name="connsiteX10" fmla="*/ 499621 w 1838227"/>
              <a:gd name="connsiteY10" fmla="*/ 207389 h 810705"/>
              <a:gd name="connsiteX11" fmla="*/ 612742 w 1838227"/>
              <a:gd name="connsiteY11" fmla="*/ 188536 h 810705"/>
              <a:gd name="connsiteX12" fmla="*/ 641023 w 1838227"/>
              <a:gd name="connsiteY12" fmla="*/ 179109 h 810705"/>
              <a:gd name="connsiteX13" fmla="*/ 754144 w 1838227"/>
              <a:gd name="connsiteY13" fmla="*/ 160255 h 810705"/>
              <a:gd name="connsiteX14" fmla="*/ 801278 w 1838227"/>
              <a:gd name="connsiteY14" fmla="*/ 150828 h 810705"/>
              <a:gd name="connsiteX15" fmla="*/ 942680 w 1838227"/>
              <a:gd name="connsiteY15" fmla="*/ 113121 h 810705"/>
              <a:gd name="connsiteX16" fmla="*/ 1036948 w 1838227"/>
              <a:gd name="connsiteY16" fmla="*/ 94268 h 810705"/>
              <a:gd name="connsiteX17" fmla="*/ 1150070 w 1838227"/>
              <a:gd name="connsiteY17" fmla="*/ 65987 h 810705"/>
              <a:gd name="connsiteX18" fmla="*/ 1244338 w 1838227"/>
              <a:gd name="connsiteY18" fmla="*/ 47134 h 810705"/>
              <a:gd name="connsiteX19" fmla="*/ 1291472 w 1838227"/>
              <a:gd name="connsiteY19" fmla="*/ 18853 h 810705"/>
              <a:gd name="connsiteX20" fmla="*/ 1395167 w 1838227"/>
              <a:gd name="connsiteY20" fmla="*/ 0 h 810705"/>
              <a:gd name="connsiteX21" fmla="*/ 1611983 w 1838227"/>
              <a:gd name="connsiteY21" fmla="*/ 9426 h 810705"/>
              <a:gd name="connsiteX22" fmla="*/ 1668544 w 1838227"/>
              <a:gd name="connsiteY22" fmla="*/ 28280 h 810705"/>
              <a:gd name="connsiteX23" fmla="*/ 1706251 w 1838227"/>
              <a:gd name="connsiteY23" fmla="*/ 37707 h 810705"/>
              <a:gd name="connsiteX24" fmla="*/ 1725105 w 1838227"/>
              <a:gd name="connsiteY24" fmla="*/ 65987 h 810705"/>
              <a:gd name="connsiteX25" fmla="*/ 1753385 w 1838227"/>
              <a:gd name="connsiteY25" fmla="*/ 84841 h 810705"/>
              <a:gd name="connsiteX26" fmla="*/ 1781666 w 1838227"/>
              <a:gd name="connsiteY26" fmla="*/ 113121 h 810705"/>
              <a:gd name="connsiteX27" fmla="*/ 1791093 w 1838227"/>
              <a:gd name="connsiteY27" fmla="*/ 141402 h 810705"/>
              <a:gd name="connsiteX28" fmla="*/ 1828800 w 1838227"/>
              <a:gd name="connsiteY28" fmla="*/ 197962 h 810705"/>
              <a:gd name="connsiteX29" fmla="*/ 1838227 w 1838227"/>
              <a:gd name="connsiteY29" fmla="*/ 226243 h 810705"/>
              <a:gd name="connsiteX30" fmla="*/ 1819373 w 1838227"/>
              <a:gd name="connsiteY30" fmla="*/ 348791 h 810705"/>
              <a:gd name="connsiteX31" fmla="*/ 1809946 w 1838227"/>
              <a:gd name="connsiteY31" fmla="*/ 377072 h 810705"/>
              <a:gd name="connsiteX32" fmla="*/ 1791093 w 1838227"/>
              <a:gd name="connsiteY32" fmla="*/ 405352 h 810705"/>
              <a:gd name="connsiteX33" fmla="*/ 1772239 w 1838227"/>
              <a:gd name="connsiteY33" fmla="*/ 471340 h 810705"/>
              <a:gd name="connsiteX34" fmla="*/ 1715678 w 1838227"/>
              <a:gd name="connsiteY34" fmla="*/ 527901 h 810705"/>
              <a:gd name="connsiteX35" fmla="*/ 1621410 w 1838227"/>
              <a:gd name="connsiteY35" fmla="*/ 584461 h 810705"/>
              <a:gd name="connsiteX36" fmla="*/ 1564849 w 1838227"/>
              <a:gd name="connsiteY36" fmla="*/ 631595 h 810705"/>
              <a:gd name="connsiteX37" fmla="*/ 1498862 w 1838227"/>
              <a:gd name="connsiteY37" fmla="*/ 650449 h 810705"/>
              <a:gd name="connsiteX38" fmla="*/ 1470581 w 1838227"/>
              <a:gd name="connsiteY38" fmla="*/ 659876 h 810705"/>
              <a:gd name="connsiteX39" fmla="*/ 1216058 w 1838227"/>
              <a:gd name="connsiteY39" fmla="*/ 688156 h 810705"/>
              <a:gd name="connsiteX40" fmla="*/ 1055802 w 1838227"/>
              <a:gd name="connsiteY40" fmla="*/ 707010 h 810705"/>
              <a:gd name="connsiteX41" fmla="*/ 1027522 w 1838227"/>
              <a:gd name="connsiteY41" fmla="*/ 725863 h 810705"/>
              <a:gd name="connsiteX42" fmla="*/ 895546 w 1838227"/>
              <a:gd name="connsiteY42" fmla="*/ 744717 h 810705"/>
              <a:gd name="connsiteX43" fmla="*/ 631596 w 1838227"/>
              <a:gd name="connsiteY43" fmla="*/ 763571 h 810705"/>
              <a:gd name="connsiteX44" fmla="*/ 546755 w 1838227"/>
              <a:gd name="connsiteY44" fmla="*/ 772998 h 810705"/>
              <a:gd name="connsiteX45" fmla="*/ 499621 w 1838227"/>
              <a:gd name="connsiteY45" fmla="*/ 791851 h 810705"/>
              <a:gd name="connsiteX46" fmla="*/ 395926 w 1838227"/>
              <a:gd name="connsiteY46" fmla="*/ 810705 h 810705"/>
              <a:gd name="connsiteX47" fmla="*/ 254524 w 1838227"/>
              <a:gd name="connsiteY47" fmla="*/ 801278 h 810705"/>
              <a:gd name="connsiteX48" fmla="*/ 188536 w 1838227"/>
              <a:gd name="connsiteY48" fmla="*/ 763571 h 810705"/>
              <a:gd name="connsiteX49" fmla="*/ 160256 w 1838227"/>
              <a:gd name="connsiteY49" fmla="*/ 744717 h 810705"/>
              <a:gd name="connsiteX50" fmla="*/ 122548 w 1838227"/>
              <a:gd name="connsiteY50" fmla="*/ 697583 h 810705"/>
              <a:gd name="connsiteX51" fmla="*/ 84841 w 1838227"/>
              <a:gd name="connsiteY51" fmla="*/ 641022 h 810705"/>
              <a:gd name="connsiteX52" fmla="*/ 65988 w 1838227"/>
              <a:gd name="connsiteY52" fmla="*/ 612742 h 810705"/>
              <a:gd name="connsiteX53" fmla="*/ 47134 w 1838227"/>
              <a:gd name="connsiteY53" fmla="*/ 556181 h 810705"/>
              <a:gd name="connsiteX54" fmla="*/ 28280 w 1838227"/>
              <a:gd name="connsiteY54" fmla="*/ 527901 h 810705"/>
              <a:gd name="connsiteX55" fmla="*/ 18854 w 1838227"/>
              <a:gd name="connsiteY55" fmla="*/ 499620 h 810705"/>
              <a:gd name="connsiteX56" fmla="*/ 47134 w 1838227"/>
              <a:gd name="connsiteY56" fmla="*/ 405352 h 810705"/>
              <a:gd name="connsiteX57" fmla="*/ 94268 w 1838227"/>
              <a:gd name="connsiteY57" fmla="*/ 395925 h 810705"/>
              <a:gd name="connsiteX58" fmla="*/ 150829 w 1838227"/>
              <a:gd name="connsiteY58" fmla="*/ 386499 h 8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38227" h="810705">
                <a:moveTo>
                  <a:pt x="0" y="424206"/>
                </a:moveTo>
                <a:cubicBezTo>
                  <a:pt x="9427" y="408495"/>
                  <a:pt x="18569" y="392609"/>
                  <a:pt x="28280" y="377072"/>
                </a:cubicBezTo>
                <a:cubicBezTo>
                  <a:pt x="34285" y="367464"/>
                  <a:pt x="38287" y="355869"/>
                  <a:pt x="47134" y="348791"/>
                </a:cubicBezTo>
                <a:cubicBezTo>
                  <a:pt x="54893" y="342584"/>
                  <a:pt x="65987" y="342507"/>
                  <a:pt x="75414" y="339365"/>
                </a:cubicBezTo>
                <a:cubicBezTo>
                  <a:pt x="91125" y="326796"/>
                  <a:pt x="104960" y="311428"/>
                  <a:pt x="122548" y="301657"/>
                </a:cubicBezTo>
                <a:cubicBezTo>
                  <a:pt x="133874" y="295365"/>
                  <a:pt x="147798" y="295789"/>
                  <a:pt x="160256" y="292230"/>
                </a:cubicBezTo>
                <a:cubicBezTo>
                  <a:pt x="169810" y="289500"/>
                  <a:pt x="178896" y="285214"/>
                  <a:pt x="188536" y="282804"/>
                </a:cubicBezTo>
                <a:cubicBezTo>
                  <a:pt x="204080" y="278918"/>
                  <a:pt x="220212" y="277593"/>
                  <a:pt x="235670" y="273377"/>
                </a:cubicBezTo>
                <a:cubicBezTo>
                  <a:pt x="235684" y="273373"/>
                  <a:pt x="306364" y="249812"/>
                  <a:pt x="320511" y="245096"/>
                </a:cubicBezTo>
                <a:cubicBezTo>
                  <a:pt x="339365" y="238812"/>
                  <a:pt x="357352" y="228708"/>
                  <a:pt x="377072" y="226243"/>
                </a:cubicBezTo>
                <a:cubicBezTo>
                  <a:pt x="559423" y="203449"/>
                  <a:pt x="370068" y="228982"/>
                  <a:pt x="499621" y="207389"/>
                </a:cubicBezTo>
                <a:cubicBezTo>
                  <a:pt x="547495" y="199410"/>
                  <a:pt x="568320" y="199641"/>
                  <a:pt x="612742" y="188536"/>
                </a:cubicBezTo>
                <a:cubicBezTo>
                  <a:pt x="622382" y="186126"/>
                  <a:pt x="631279" y="181058"/>
                  <a:pt x="641023" y="179109"/>
                </a:cubicBezTo>
                <a:cubicBezTo>
                  <a:pt x="678508" y="171612"/>
                  <a:pt x="716659" y="167752"/>
                  <a:pt x="754144" y="160255"/>
                </a:cubicBezTo>
                <a:cubicBezTo>
                  <a:pt x="769855" y="157113"/>
                  <a:pt x="785734" y="154714"/>
                  <a:pt x="801278" y="150828"/>
                </a:cubicBezTo>
                <a:cubicBezTo>
                  <a:pt x="870906" y="133421"/>
                  <a:pt x="869171" y="127822"/>
                  <a:pt x="942680" y="113121"/>
                </a:cubicBezTo>
                <a:lnTo>
                  <a:pt x="1036948" y="94268"/>
                </a:lnTo>
                <a:cubicBezTo>
                  <a:pt x="1103510" y="60987"/>
                  <a:pt x="1049543" y="82741"/>
                  <a:pt x="1150070" y="65987"/>
                </a:cubicBezTo>
                <a:cubicBezTo>
                  <a:pt x="1181679" y="60719"/>
                  <a:pt x="1244338" y="47134"/>
                  <a:pt x="1244338" y="47134"/>
                </a:cubicBezTo>
                <a:cubicBezTo>
                  <a:pt x="1260049" y="37707"/>
                  <a:pt x="1274729" y="26295"/>
                  <a:pt x="1291472" y="18853"/>
                </a:cubicBezTo>
                <a:cubicBezTo>
                  <a:pt x="1312528" y="9495"/>
                  <a:pt x="1381878" y="1898"/>
                  <a:pt x="1395167" y="0"/>
                </a:cubicBezTo>
                <a:cubicBezTo>
                  <a:pt x="1467439" y="3142"/>
                  <a:pt x="1540027" y="1982"/>
                  <a:pt x="1611983" y="9426"/>
                </a:cubicBezTo>
                <a:cubicBezTo>
                  <a:pt x="1631751" y="11471"/>
                  <a:pt x="1649264" y="23460"/>
                  <a:pt x="1668544" y="28280"/>
                </a:cubicBezTo>
                <a:lnTo>
                  <a:pt x="1706251" y="37707"/>
                </a:lnTo>
                <a:cubicBezTo>
                  <a:pt x="1712536" y="47134"/>
                  <a:pt x="1717094" y="57976"/>
                  <a:pt x="1725105" y="65987"/>
                </a:cubicBezTo>
                <a:cubicBezTo>
                  <a:pt x="1733116" y="73998"/>
                  <a:pt x="1744681" y="77588"/>
                  <a:pt x="1753385" y="84841"/>
                </a:cubicBezTo>
                <a:cubicBezTo>
                  <a:pt x="1763627" y="93376"/>
                  <a:pt x="1772239" y="103694"/>
                  <a:pt x="1781666" y="113121"/>
                </a:cubicBezTo>
                <a:cubicBezTo>
                  <a:pt x="1784808" y="122548"/>
                  <a:pt x="1786267" y="132716"/>
                  <a:pt x="1791093" y="141402"/>
                </a:cubicBezTo>
                <a:cubicBezTo>
                  <a:pt x="1802097" y="161209"/>
                  <a:pt x="1828800" y="197962"/>
                  <a:pt x="1828800" y="197962"/>
                </a:cubicBezTo>
                <a:cubicBezTo>
                  <a:pt x="1831942" y="207389"/>
                  <a:pt x="1838227" y="216306"/>
                  <a:pt x="1838227" y="226243"/>
                </a:cubicBezTo>
                <a:cubicBezTo>
                  <a:pt x="1838227" y="268030"/>
                  <a:pt x="1830758" y="308945"/>
                  <a:pt x="1819373" y="348791"/>
                </a:cubicBezTo>
                <a:cubicBezTo>
                  <a:pt x="1816643" y="358346"/>
                  <a:pt x="1814390" y="368184"/>
                  <a:pt x="1809946" y="377072"/>
                </a:cubicBezTo>
                <a:cubicBezTo>
                  <a:pt x="1804879" y="387205"/>
                  <a:pt x="1797377" y="395925"/>
                  <a:pt x="1791093" y="405352"/>
                </a:cubicBezTo>
                <a:cubicBezTo>
                  <a:pt x="1790393" y="408153"/>
                  <a:pt x="1777221" y="464934"/>
                  <a:pt x="1772239" y="471340"/>
                </a:cubicBezTo>
                <a:cubicBezTo>
                  <a:pt x="1755869" y="492387"/>
                  <a:pt x="1739526" y="515977"/>
                  <a:pt x="1715678" y="527901"/>
                </a:cubicBezTo>
                <a:cubicBezTo>
                  <a:pt x="1685924" y="542778"/>
                  <a:pt x="1644160" y="561710"/>
                  <a:pt x="1621410" y="584461"/>
                </a:cubicBezTo>
                <a:cubicBezTo>
                  <a:pt x="1600559" y="605313"/>
                  <a:pt x="1591101" y="618469"/>
                  <a:pt x="1564849" y="631595"/>
                </a:cubicBezTo>
                <a:cubicBezTo>
                  <a:pt x="1549779" y="639130"/>
                  <a:pt x="1512959" y="646421"/>
                  <a:pt x="1498862" y="650449"/>
                </a:cubicBezTo>
                <a:cubicBezTo>
                  <a:pt x="1489307" y="653179"/>
                  <a:pt x="1480136" y="657146"/>
                  <a:pt x="1470581" y="659876"/>
                </a:cubicBezTo>
                <a:cubicBezTo>
                  <a:pt x="1380397" y="685643"/>
                  <a:pt x="1345543" y="675207"/>
                  <a:pt x="1216058" y="688156"/>
                </a:cubicBezTo>
                <a:cubicBezTo>
                  <a:pt x="1099681" y="699794"/>
                  <a:pt x="1153052" y="693117"/>
                  <a:pt x="1055802" y="707010"/>
                </a:cubicBezTo>
                <a:cubicBezTo>
                  <a:pt x="1046375" y="713294"/>
                  <a:pt x="1037655" y="720796"/>
                  <a:pt x="1027522" y="725863"/>
                </a:cubicBezTo>
                <a:cubicBezTo>
                  <a:pt x="991078" y="744085"/>
                  <a:pt x="922644" y="742007"/>
                  <a:pt x="895546" y="744717"/>
                </a:cubicBezTo>
                <a:cubicBezTo>
                  <a:pt x="717445" y="762527"/>
                  <a:pt x="910221" y="748906"/>
                  <a:pt x="631596" y="763571"/>
                </a:cubicBezTo>
                <a:cubicBezTo>
                  <a:pt x="603316" y="766713"/>
                  <a:pt x="574578" y="767036"/>
                  <a:pt x="546755" y="772998"/>
                </a:cubicBezTo>
                <a:cubicBezTo>
                  <a:pt x="530209" y="776544"/>
                  <a:pt x="515674" y="786500"/>
                  <a:pt x="499621" y="791851"/>
                </a:cubicBezTo>
                <a:cubicBezTo>
                  <a:pt x="466284" y="802963"/>
                  <a:pt x="430276" y="805798"/>
                  <a:pt x="395926" y="810705"/>
                </a:cubicBezTo>
                <a:cubicBezTo>
                  <a:pt x="348792" y="807563"/>
                  <a:pt x="301474" y="806495"/>
                  <a:pt x="254524" y="801278"/>
                </a:cubicBezTo>
                <a:cubicBezTo>
                  <a:pt x="225539" y="798057"/>
                  <a:pt x="211739" y="780145"/>
                  <a:pt x="188536" y="763571"/>
                </a:cubicBezTo>
                <a:cubicBezTo>
                  <a:pt x="179317" y="756986"/>
                  <a:pt x="169683" y="751002"/>
                  <a:pt x="160256" y="744717"/>
                </a:cubicBezTo>
                <a:cubicBezTo>
                  <a:pt x="139026" y="681031"/>
                  <a:pt x="168469" y="750064"/>
                  <a:pt x="122548" y="697583"/>
                </a:cubicBezTo>
                <a:cubicBezTo>
                  <a:pt x="107627" y="680530"/>
                  <a:pt x="97410" y="659876"/>
                  <a:pt x="84841" y="641022"/>
                </a:cubicBezTo>
                <a:cubicBezTo>
                  <a:pt x="78557" y="631595"/>
                  <a:pt x="69571" y="623490"/>
                  <a:pt x="65988" y="612742"/>
                </a:cubicBezTo>
                <a:cubicBezTo>
                  <a:pt x="59703" y="593888"/>
                  <a:pt x="58158" y="572717"/>
                  <a:pt x="47134" y="556181"/>
                </a:cubicBezTo>
                <a:lnTo>
                  <a:pt x="28280" y="527901"/>
                </a:lnTo>
                <a:cubicBezTo>
                  <a:pt x="25138" y="518474"/>
                  <a:pt x="18854" y="509557"/>
                  <a:pt x="18854" y="499620"/>
                </a:cubicBezTo>
                <a:cubicBezTo>
                  <a:pt x="18854" y="485496"/>
                  <a:pt x="21579" y="419955"/>
                  <a:pt x="47134" y="405352"/>
                </a:cubicBezTo>
                <a:cubicBezTo>
                  <a:pt x="61045" y="397403"/>
                  <a:pt x="78724" y="399811"/>
                  <a:pt x="94268" y="395925"/>
                </a:cubicBezTo>
                <a:cubicBezTo>
                  <a:pt x="143897" y="383518"/>
                  <a:pt x="100842" y="386499"/>
                  <a:pt x="150829" y="386499"/>
                </a:cubicBezTo>
              </a:path>
            </a:pathLst>
          </a:cu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NZ"/>
          </a:p>
        </p:txBody>
      </p:sp>
      <p:sp>
        <p:nvSpPr>
          <p:cNvPr id="17" name="Freeform: Shape 16">
            <a:extLst>
              <a:ext uri="{FF2B5EF4-FFF2-40B4-BE49-F238E27FC236}">
                <a16:creationId xmlns:a16="http://schemas.microsoft.com/office/drawing/2014/main" id="{29C7DA45-C359-48F3-B09E-214A0E708112}"/>
              </a:ext>
            </a:extLst>
          </p:cNvPr>
          <p:cNvSpPr/>
          <p:nvPr/>
        </p:nvSpPr>
        <p:spPr>
          <a:xfrm>
            <a:off x="6791731" y="1716474"/>
            <a:ext cx="2701061" cy="1162039"/>
          </a:xfrm>
          <a:custGeom>
            <a:avLst/>
            <a:gdLst>
              <a:gd name="connsiteX0" fmla="*/ 0 w 1838227"/>
              <a:gd name="connsiteY0" fmla="*/ 424206 h 810705"/>
              <a:gd name="connsiteX1" fmla="*/ 28280 w 1838227"/>
              <a:gd name="connsiteY1" fmla="*/ 377072 h 810705"/>
              <a:gd name="connsiteX2" fmla="*/ 47134 w 1838227"/>
              <a:gd name="connsiteY2" fmla="*/ 348791 h 810705"/>
              <a:gd name="connsiteX3" fmla="*/ 75414 w 1838227"/>
              <a:gd name="connsiteY3" fmla="*/ 339365 h 810705"/>
              <a:gd name="connsiteX4" fmla="*/ 122548 w 1838227"/>
              <a:gd name="connsiteY4" fmla="*/ 301657 h 810705"/>
              <a:gd name="connsiteX5" fmla="*/ 160256 w 1838227"/>
              <a:gd name="connsiteY5" fmla="*/ 292230 h 810705"/>
              <a:gd name="connsiteX6" fmla="*/ 188536 w 1838227"/>
              <a:gd name="connsiteY6" fmla="*/ 282804 h 810705"/>
              <a:gd name="connsiteX7" fmla="*/ 235670 w 1838227"/>
              <a:gd name="connsiteY7" fmla="*/ 273377 h 810705"/>
              <a:gd name="connsiteX8" fmla="*/ 320511 w 1838227"/>
              <a:gd name="connsiteY8" fmla="*/ 245096 h 810705"/>
              <a:gd name="connsiteX9" fmla="*/ 377072 w 1838227"/>
              <a:gd name="connsiteY9" fmla="*/ 226243 h 810705"/>
              <a:gd name="connsiteX10" fmla="*/ 499621 w 1838227"/>
              <a:gd name="connsiteY10" fmla="*/ 207389 h 810705"/>
              <a:gd name="connsiteX11" fmla="*/ 612742 w 1838227"/>
              <a:gd name="connsiteY11" fmla="*/ 188536 h 810705"/>
              <a:gd name="connsiteX12" fmla="*/ 641023 w 1838227"/>
              <a:gd name="connsiteY12" fmla="*/ 179109 h 810705"/>
              <a:gd name="connsiteX13" fmla="*/ 754144 w 1838227"/>
              <a:gd name="connsiteY13" fmla="*/ 160255 h 810705"/>
              <a:gd name="connsiteX14" fmla="*/ 801278 w 1838227"/>
              <a:gd name="connsiteY14" fmla="*/ 150828 h 810705"/>
              <a:gd name="connsiteX15" fmla="*/ 942680 w 1838227"/>
              <a:gd name="connsiteY15" fmla="*/ 113121 h 810705"/>
              <a:gd name="connsiteX16" fmla="*/ 1036948 w 1838227"/>
              <a:gd name="connsiteY16" fmla="*/ 94268 h 810705"/>
              <a:gd name="connsiteX17" fmla="*/ 1150070 w 1838227"/>
              <a:gd name="connsiteY17" fmla="*/ 65987 h 810705"/>
              <a:gd name="connsiteX18" fmla="*/ 1244338 w 1838227"/>
              <a:gd name="connsiteY18" fmla="*/ 47134 h 810705"/>
              <a:gd name="connsiteX19" fmla="*/ 1291472 w 1838227"/>
              <a:gd name="connsiteY19" fmla="*/ 18853 h 810705"/>
              <a:gd name="connsiteX20" fmla="*/ 1395167 w 1838227"/>
              <a:gd name="connsiteY20" fmla="*/ 0 h 810705"/>
              <a:gd name="connsiteX21" fmla="*/ 1611983 w 1838227"/>
              <a:gd name="connsiteY21" fmla="*/ 9426 h 810705"/>
              <a:gd name="connsiteX22" fmla="*/ 1668544 w 1838227"/>
              <a:gd name="connsiteY22" fmla="*/ 28280 h 810705"/>
              <a:gd name="connsiteX23" fmla="*/ 1706251 w 1838227"/>
              <a:gd name="connsiteY23" fmla="*/ 37707 h 810705"/>
              <a:gd name="connsiteX24" fmla="*/ 1725105 w 1838227"/>
              <a:gd name="connsiteY24" fmla="*/ 65987 h 810705"/>
              <a:gd name="connsiteX25" fmla="*/ 1753385 w 1838227"/>
              <a:gd name="connsiteY25" fmla="*/ 84841 h 810705"/>
              <a:gd name="connsiteX26" fmla="*/ 1781666 w 1838227"/>
              <a:gd name="connsiteY26" fmla="*/ 113121 h 810705"/>
              <a:gd name="connsiteX27" fmla="*/ 1791093 w 1838227"/>
              <a:gd name="connsiteY27" fmla="*/ 141402 h 810705"/>
              <a:gd name="connsiteX28" fmla="*/ 1828800 w 1838227"/>
              <a:gd name="connsiteY28" fmla="*/ 197962 h 810705"/>
              <a:gd name="connsiteX29" fmla="*/ 1838227 w 1838227"/>
              <a:gd name="connsiteY29" fmla="*/ 226243 h 810705"/>
              <a:gd name="connsiteX30" fmla="*/ 1819373 w 1838227"/>
              <a:gd name="connsiteY30" fmla="*/ 348791 h 810705"/>
              <a:gd name="connsiteX31" fmla="*/ 1809946 w 1838227"/>
              <a:gd name="connsiteY31" fmla="*/ 377072 h 810705"/>
              <a:gd name="connsiteX32" fmla="*/ 1791093 w 1838227"/>
              <a:gd name="connsiteY32" fmla="*/ 405352 h 810705"/>
              <a:gd name="connsiteX33" fmla="*/ 1772239 w 1838227"/>
              <a:gd name="connsiteY33" fmla="*/ 471340 h 810705"/>
              <a:gd name="connsiteX34" fmla="*/ 1715678 w 1838227"/>
              <a:gd name="connsiteY34" fmla="*/ 527901 h 810705"/>
              <a:gd name="connsiteX35" fmla="*/ 1621410 w 1838227"/>
              <a:gd name="connsiteY35" fmla="*/ 584461 h 810705"/>
              <a:gd name="connsiteX36" fmla="*/ 1564849 w 1838227"/>
              <a:gd name="connsiteY36" fmla="*/ 631595 h 810705"/>
              <a:gd name="connsiteX37" fmla="*/ 1498862 w 1838227"/>
              <a:gd name="connsiteY37" fmla="*/ 650449 h 810705"/>
              <a:gd name="connsiteX38" fmla="*/ 1470581 w 1838227"/>
              <a:gd name="connsiteY38" fmla="*/ 659876 h 810705"/>
              <a:gd name="connsiteX39" fmla="*/ 1216058 w 1838227"/>
              <a:gd name="connsiteY39" fmla="*/ 688156 h 810705"/>
              <a:gd name="connsiteX40" fmla="*/ 1055802 w 1838227"/>
              <a:gd name="connsiteY40" fmla="*/ 707010 h 810705"/>
              <a:gd name="connsiteX41" fmla="*/ 1027522 w 1838227"/>
              <a:gd name="connsiteY41" fmla="*/ 725863 h 810705"/>
              <a:gd name="connsiteX42" fmla="*/ 895546 w 1838227"/>
              <a:gd name="connsiteY42" fmla="*/ 744717 h 810705"/>
              <a:gd name="connsiteX43" fmla="*/ 631596 w 1838227"/>
              <a:gd name="connsiteY43" fmla="*/ 763571 h 810705"/>
              <a:gd name="connsiteX44" fmla="*/ 546755 w 1838227"/>
              <a:gd name="connsiteY44" fmla="*/ 772998 h 810705"/>
              <a:gd name="connsiteX45" fmla="*/ 499621 w 1838227"/>
              <a:gd name="connsiteY45" fmla="*/ 791851 h 810705"/>
              <a:gd name="connsiteX46" fmla="*/ 395926 w 1838227"/>
              <a:gd name="connsiteY46" fmla="*/ 810705 h 810705"/>
              <a:gd name="connsiteX47" fmla="*/ 254524 w 1838227"/>
              <a:gd name="connsiteY47" fmla="*/ 801278 h 810705"/>
              <a:gd name="connsiteX48" fmla="*/ 188536 w 1838227"/>
              <a:gd name="connsiteY48" fmla="*/ 763571 h 810705"/>
              <a:gd name="connsiteX49" fmla="*/ 160256 w 1838227"/>
              <a:gd name="connsiteY49" fmla="*/ 744717 h 810705"/>
              <a:gd name="connsiteX50" fmla="*/ 122548 w 1838227"/>
              <a:gd name="connsiteY50" fmla="*/ 697583 h 810705"/>
              <a:gd name="connsiteX51" fmla="*/ 84841 w 1838227"/>
              <a:gd name="connsiteY51" fmla="*/ 641022 h 810705"/>
              <a:gd name="connsiteX52" fmla="*/ 65988 w 1838227"/>
              <a:gd name="connsiteY52" fmla="*/ 612742 h 810705"/>
              <a:gd name="connsiteX53" fmla="*/ 47134 w 1838227"/>
              <a:gd name="connsiteY53" fmla="*/ 556181 h 810705"/>
              <a:gd name="connsiteX54" fmla="*/ 28280 w 1838227"/>
              <a:gd name="connsiteY54" fmla="*/ 527901 h 810705"/>
              <a:gd name="connsiteX55" fmla="*/ 18854 w 1838227"/>
              <a:gd name="connsiteY55" fmla="*/ 499620 h 810705"/>
              <a:gd name="connsiteX56" fmla="*/ 47134 w 1838227"/>
              <a:gd name="connsiteY56" fmla="*/ 405352 h 810705"/>
              <a:gd name="connsiteX57" fmla="*/ 94268 w 1838227"/>
              <a:gd name="connsiteY57" fmla="*/ 395925 h 810705"/>
              <a:gd name="connsiteX58" fmla="*/ 150829 w 1838227"/>
              <a:gd name="connsiteY58" fmla="*/ 386499 h 8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38227" h="810705">
                <a:moveTo>
                  <a:pt x="0" y="424206"/>
                </a:moveTo>
                <a:cubicBezTo>
                  <a:pt x="9427" y="408495"/>
                  <a:pt x="18569" y="392609"/>
                  <a:pt x="28280" y="377072"/>
                </a:cubicBezTo>
                <a:cubicBezTo>
                  <a:pt x="34285" y="367464"/>
                  <a:pt x="38287" y="355869"/>
                  <a:pt x="47134" y="348791"/>
                </a:cubicBezTo>
                <a:cubicBezTo>
                  <a:pt x="54893" y="342584"/>
                  <a:pt x="65987" y="342507"/>
                  <a:pt x="75414" y="339365"/>
                </a:cubicBezTo>
                <a:cubicBezTo>
                  <a:pt x="91125" y="326796"/>
                  <a:pt x="104960" y="311428"/>
                  <a:pt x="122548" y="301657"/>
                </a:cubicBezTo>
                <a:cubicBezTo>
                  <a:pt x="133874" y="295365"/>
                  <a:pt x="147798" y="295789"/>
                  <a:pt x="160256" y="292230"/>
                </a:cubicBezTo>
                <a:cubicBezTo>
                  <a:pt x="169810" y="289500"/>
                  <a:pt x="178896" y="285214"/>
                  <a:pt x="188536" y="282804"/>
                </a:cubicBezTo>
                <a:cubicBezTo>
                  <a:pt x="204080" y="278918"/>
                  <a:pt x="220212" y="277593"/>
                  <a:pt x="235670" y="273377"/>
                </a:cubicBezTo>
                <a:cubicBezTo>
                  <a:pt x="235684" y="273373"/>
                  <a:pt x="306364" y="249812"/>
                  <a:pt x="320511" y="245096"/>
                </a:cubicBezTo>
                <a:cubicBezTo>
                  <a:pt x="339365" y="238812"/>
                  <a:pt x="357352" y="228708"/>
                  <a:pt x="377072" y="226243"/>
                </a:cubicBezTo>
                <a:cubicBezTo>
                  <a:pt x="559423" y="203449"/>
                  <a:pt x="370068" y="228982"/>
                  <a:pt x="499621" y="207389"/>
                </a:cubicBezTo>
                <a:cubicBezTo>
                  <a:pt x="547495" y="199410"/>
                  <a:pt x="568320" y="199641"/>
                  <a:pt x="612742" y="188536"/>
                </a:cubicBezTo>
                <a:cubicBezTo>
                  <a:pt x="622382" y="186126"/>
                  <a:pt x="631279" y="181058"/>
                  <a:pt x="641023" y="179109"/>
                </a:cubicBezTo>
                <a:cubicBezTo>
                  <a:pt x="678508" y="171612"/>
                  <a:pt x="716659" y="167752"/>
                  <a:pt x="754144" y="160255"/>
                </a:cubicBezTo>
                <a:cubicBezTo>
                  <a:pt x="769855" y="157113"/>
                  <a:pt x="785734" y="154714"/>
                  <a:pt x="801278" y="150828"/>
                </a:cubicBezTo>
                <a:cubicBezTo>
                  <a:pt x="870906" y="133421"/>
                  <a:pt x="869171" y="127822"/>
                  <a:pt x="942680" y="113121"/>
                </a:cubicBezTo>
                <a:lnTo>
                  <a:pt x="1036948" y="94268"/>
                </a:lnTo>
                <a:cubicBezTo>
                  <a:pt x="1103510" y="60987"/>
                  <a:pt x="1049543" y="82741"/>
                  <a:pt x="1150070" y="65987"/>
                </a:cubicBezTo>
                <a:cubicBezTo>
                  <a:pt x="1181679" y="60719"/>
                  <a:pt x="1244338" y="47134"/>
                  <a:pt x="1244338" y="47134"/>
                </a:cubicBezTo>
                <a:cubicBezTo>
                  <a:pt x="1260049" y="37707"/>
                  <a:pt x="1274729" y="26295"/>
                  <a:pt x="1291472" y="18853"/>
                </a:cubicBezTo>
                <a:cubicBezTo>
                  <a:pt x="1312528" y="9495"/>
                  <a:pt x="1381878" y="1898"/>
                  <a:pt x="1395167" y="0"/>
                </a:cubicBezTo>
                <a:cubicBezTo>
                  <a:pt x="1467439" y="3142"/>
                  <a:pt x="1540027" y="1982"/>
                  <a:pt x="1611983" y="9426"/>
                </a:cubicBezTo>
                <a:cubicBezTo>
                  <a:pt x="1631751" y="11471"/>
                  <a:pt x="1649264" y="23460"/>
                  <a:pt x="1668544" y="28280"/>
                </a:cubicBezTo>
                <a:lnTo>
                  <a:pt x="1706251" y="37707"/>
                </a:lnTo>
                <a:cubicBezTo>
                  <a:pt x="1712536" y="47134"/>
                  <a:pt x="1717094" y="57976"/>
                  <a:pt x="1725105" y="65987"/>
                </a:cubicBezTo>
                <a:cubicBezTo>
                  <a:pt x="1733116" y="73998"/>
                  <a:pt x="1744681" y="77588"/>
                  <a:pt x="1753385" y="84841"/>
                </a:cubicBezTo>
                <a:cubicBezTo>
                  <a:pt x="1763627" y="93376"/>
                  <a:pt x="1772239" y="103694"/>
                  <a:pt x="1781666" y="113121"/>
                </a:cubicBezTo>
                <a:cubicBezTo>
                  <a:pt x="1784808" y="122548"/>
                  <a:pt x="1786267" y="132716"/>
                  <a:pt x="1791093" y="141402"/>
                </a:cubicBezTo>
                <a:cubicBezTo>
                  <a:pt x="1802097" y="161209"/>
                  <a:pt x="1828800" y="197962"/>
                  <a:pt x="1828800" y="197962"/>
                </a:cubicBezTo>
                <a:cubicBezTo>
                  <a:pt x="1831942" y="207389"/>
                  <a:pt x="1838227" y="216306"/>
                  <a:pt x="1838227" y="226243"/>
                </a:cubicBezTo>
                <a:cubicBezTo>
                  <a:pt x="1838227" y="268030"/>
                  <a:pt x="1830758" y="308945"/>
                  <a:pt x="1819373" y="348791"/>
                </a:cubicBezTo>
                <a:cubicBezTo>
                  <a:pt x="1816643" y="358346"/>
                  <a:pt x="1814390" y="368184"/>
                  <a:pt x="1809946" y="377072"/>
                </a:cubicBezTo>
                <a:cubicBezTo>
                  <a:pt x="1804879" y="387205"/>
                  <a:pt x="1797377" y="395925"/>
                  <a:pt x="1791093" y="405352"/>
                </a:cubicBezTo>
                <a:cubicBezTo>
                  <a:pt x="1790393" y="408153"/>
                  <a:pt x="1777221" y="464934"/>
                  <a:pt x="1772239" y="471340"/>
                </a:cubicBezTo>
                <a:cubicBezTo>
                  <a:pt x="1755869" y="492387"/>
                  <a:pt x="1739526" y="515977"/>
                  <a:pt x="1715678" y="527901"/>
                </a:cubicBezTo>
                <a:cubicBezTo>
                  <a:pt x="1685924" y="542778"/>
                  <a:pt x="1644160" y="561710"/>
                  <a:pt x="1621410" y="584461"/>
                </a:cubicBezTo>
                <a:cubicBezTo>
                  <a:pt x="1600559" y="605313"/>
                  <a:pt x="1591101" y="618469"/>
                  <a:pt x="1564849" y="631595"/>
                </a:cubicBezTo>
                <a:cubicBezTo>
                  <a:pt x="1549779" y="639130"/>
                  <a:pt x="1512959" y="646421"/>
                  <a:pt x="1498862" y="650449"/>
                </a:cubicBezTo>
                <a:cubicBezTo>
                  <a:pt x="1489307" y="653179"/>
                  <a:pt x="1480136" y="657146"/>
                  <a:pt x="1470581" y="659876"/>
                </a:cubicBezTo>
                <a:cubicBezTo>
                  <a:pt x="1380397" y="685643"/>
                  <a:pt x="1345543" y="675207"/>
                  <a:pt x="1216058" y="688156"/>
                </a:cubicBezTo>
                <a:cubicBezTo>
                  <a:pt x="1099681" y="699794"/>
                  <a:pt x="1153052" y="693117"/>
                  <a:pt x="1055802" y="707010"/>
                </a:cubicBezTo>
                <a:cubicBezTo>
                  <a:pt x="1046375" y="713294"/>
                  <a:pt x="1037655" y="720796"/>
                  <a:pt x="1027522" y="725863"/>
                </a:cubicBezTo>
                <a:cubicBezTo>
                  <a:pt x="991078" y="744085"/>
                  <a:pt x="922644" y="742007"/>
                  <a:pt x="895546" y="744717"/>
                </a:cubicBezTo>
                <a:cubicBezTo>
                  <a:pt x="717445" y="762527"/>
                  <a:pt x="910221" y="748906"/>
                  <a:pt x="631596" y="763571"/>
                </a:cubicBezTo>
                <a:cubicBezTo>
                  <a:pt x="603316" y="766713"/>
                  <a:pt x="574578" y="767036"/>
                  <a:pt x="546755" y="772998"/>
                </a:cubicBezTo>
                <a:cubicBezTo>
                  <a:pt x="530209" y="776544"/>
                  <a:pt x="515674" y="786500"/>
                  <a:pt x="499621" y="791851"/>
                </a:cubicBezTo>
                <a:cubicBezTo>
                  <a:pt x="466284" y="802963"/>
                  <a:pt x="430276" y="805798"/>
                  <a:pt x="395926" y="810705"/>
                </a:cubicBezTo>
                <a:cubicBezTo>
                  <a:pt x="348792" y="807563"/>
                  <a:pt x="301474" y="806495"/>
                  <a:pt x="254524" y="801278"/>
                </a:cubicBezTo>
                <a:cubicBezTo>
                  <a:pt x="225539" y="798057"/>
                  <a:pt x="211739" y="780145"/>
                  <a:pt x="188536" y="763571"/>
                </a:cubicBezTo>
                <a:cubicBezTo>
                  <a:pt x="179317" y="756986"/>
                  <a:pt x="169683" y="751002"/>
                  <a:pt x="160256" y="744717"/>
                </a:cubicBezTo>
                <a:cubicBezTo>
                  <a:pt x="139026" y="681031"/>
                  <a:pt x="168469" y="750064"/>
                  <a:pt x="122548" y="697583"/>
                </a:cubicBezTo>
                <a:cubicBezTo>
                  <a:pt x="107627" y="680530"/>
                  <a:pt x="97410" y="659876"/>
                  <a:pt x="84841" y="641022"/>
                </a:cubicBezTo>
                <a:cubicBezTo>
                  <a:pt x="78557" y="631595"/>
                  <a:pt x="69571" y="623490"/>
                  <a:pt x="65988" y="612742"/>
                </a:cubicBezTo>
                <a:cubicBezTo>
                  <a:pt x="59703" y="593888"/>
                  <a:pt x="58158" y="572717"/>
                  <a:pt x="47134" y="556181"/>
                </a:cubicBezTo>
                <a:lnTo>
                  <a:pt x="28280" y="527901"/>
                </a:lnTo>
                <a:cubicBezTo>
                  <a:pt x="25138" y="518474"/>
                  <a:pt x="18854" y="509557"/>
                  <a:pt x="18854" y="499620"/>
                </a:cubicBezTo>
                <a:cubicBezTo>
                  <a:pt x="18854" y="485496"/>
                  <a:pt x="21579" y="419955"/>
                  <a:pt x="47134" y="405352"/>
                </a:cubicBezTo>
                <a:cubicBezTo>
                  <a:pt x="61045" y="397403"/>
                  <a:pt x="78724" y="399811"/>
                  <a:pt x="94268" y="395925"/>
                </a:cubicBezTo>
                <a:cubicBezTo>
                  <a:pt x="143897" y="383518"/>
                  <a:pt x="100842" y="386499"/>
                  <a:pt x="150829" y="386499"/>
                </a:cubicBezTo>
              </a:path>
            </a:pathLst>
          </a:cu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NZ" b="1" dirty="0"/>
          </a:p>
        </p:txBody>
      </p:sp>
      <p:sp>
        <p:nvSpPr>
          <p:cNvPr id="18" name="Rectangle 17">
            <a:extLst>
              <a:ext uri="{FF2B5EF4-FFF2-40B4-BE49-F238E27FC236}">
                <a16:creationId xmlns:a16="http://schemas.microsoft.com/office/drawing/2014/main" id="{75A3D7C5-B5F9-49CB-B0DD-638A6C3139E5}"/>
              </a:ext>
            </a:extLst>
          </p:cNvPr>
          <p:cNvSpPr/>
          <p:nvPr/>
        </p:nvSpPr>
        <p:spPr>
          <a:xfrm>
            <a:off x="838200" y="2044051"/>
            <a:ext cx="8250144" cy="584775"/>
          </a:xfrm>
          <a:prstGeom prst="rect">
            <a:avLst/>
          </a:prstGeom>
        </p:spPr>
        <p:txBody>
          <a:bodyPr wrap="none">
            <a:spAutoFit/>
          </a:bodyPr>
          <a:lstStyle/>
          <a:p>
            <a:pPr algn="ctr"/>
            <a:r>
              <a:rPr lang="en-NZ" sz="2800" u="sng" dirty="0">
                <a:solidFill>
                  <a:schemeClr val="bg1"/>
                </a:solidFill>
              </a:rPr>
              <a:t>https://docs.microsoft.com/en-us/azure/</a:t>
            </a:r>
            <a:r>
              <a:rPr lang="en-NZ" sz="3200" b="1" u="sng" dirty="0">
                <a:solidFill>
                  <a:schemeClr val="bg1"/>
                </a:solidFill>
              </a:rPr>
              <a:t>architecture</a:t>
            </a:r>
            <a:endParaRPr lang="en-NZ" sz="2800" b="1" u="sng" dirty="0">
              <a:solidFill>
                <a:schemeClr val="bg1"/>
              </a:solidFill>
            </a:endParaRPr>
          </a:p>
        </p:txBody>
      </p:sp>
      <p:sp>
        <p:nvSpPr>
          <p:cNvPr id="19" name="Rectangle 18">
            <a:extLst>
              <a:ext uri="{FF2B5EF4-FFF2-40B4-BE49-F238E27FC236}">
                <a16:creationId xmlns:a16="http://schemas.microsoft.com/office/drawing/2014/main" id="{03AE8445-FFEE-4DBB-BCEA-FD44F152D890}"/>
              </a:ext>
            </a:extLst>
          </p:cNvPr>
          <p:cNvSpPr/>
          <p:nvPr/>
        </p:nvSpPr>
        <p:spPr>
          <a:xfrm>
            <a:off x="838200" y="1613124"/>
            <a:ext cx="3929602" cy="461665"/>
          </a:xfrm>
          <a:prstGeom prst="rect">
            <a:avLst/>
          </a:prstGeom>
        </p:spPr>
        <p:txBody>
          <a:bodyPr wrap="none">
            <a:spAutoFit/>
          </a:bodyPr>
          <a:lstStyle/>
          <a:p>
            <a:pPr algn="ctr"/>
            <a:r>
              <a:rPr lang="en-NZ" sz="2400" b="1" dirty="0">
                <a:solidFill>
                  <a:schemeClr val="bg1"/>
                </a:solidFill>
                <a:latin typeface="Segoe UI" panose="020B0502040204020203" pitchFamily="34" charset="0"/>
              </a:rPr>
              <a:t>Azure Architecture Center</a:t>
            </a:r>
            <a:endParaRPr lang="en-NZ" sz="2400"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267314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Image result for wifi modem signals png">
            <a:extLst>
              <a:ext uri="{FF2B5EF4-FFF2-40B4-BE49-F238E27FC236}">
                <a16:creationId xmlns:a16="http://schemas.microsoft.com/office/drawing/2014/main" id="{42DEC3EC-3B56-4439-98C1-D3469EA9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9281" y="2031997"/>
            <a:ext cx="2527705" cy="25277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serverless funny">
            <a:extLst>
              <a:ext uri="{FF2B5EF4-FFF2-40B4-BE49-F238E27FC236}">
                <a16:creationId xmlns:a16="http://schemas.microsoft.com/office/drawing/2014/main" id="{95532C93-86C8-4F61-A555-0347B43F4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2128614"/>
            <a:ext cx="2879083" cy="26007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lated image">
            <a:extLst>
              <a:ext uri="{FF2B5EF4-FFF2-40B4-BE49-F238E27FC236}">
                <a16:creationId xmlns:a16="http://schemas.microsoft.com/office/drawing/2014/main" id="{0BFC09AB-D88F-45DE-9D5E-FB08A87DF1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134" y="2511283"/>
            <a:ext cx="2880360" cy="1620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30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Related image">
            <a:extLst>
              <a:ext uri="{FF2B5EF4-FFF2-40B4-BE49-F238E27FC236}">
                <a16:creationId xmlns:a16="http://schemas.microsoft.com/office/drawing/2014/main" id="{0BFC09AB-D88F-45DE-9D5E-FB08A87DF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941" y="2618898"/>
            <a:ext cx="2880360" cy="16202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wifi modem signals png">
            <a:extLst>
              <a:ext uri="{FF2B5EF4-FFF2-40B4-BE49-F238E27FC236}">
                <a16:creationId xmlns:a16="http://schemas.microsoft.com/office/drawing/2014/main" id="{93AEF845-9266-4DCE-BD9E-0792CA197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975" y="2543503"/>
            <a:ext cx="1399164" cy="13991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elated image">
            <a:extLst>
              <a:ext uri="{FF2B5EF4-FFF2-40B4-BE49-F238E27FC236}">
                <a16:creationId xmlns:a16="http://schemas.microsoft.com/office/drawing/2014/main" id="{901D25DD-E745-488B-9868-1B6D42667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881" y="643464"/>
            <a:ext cx="7431110" cy="55710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serverless funny">
            <a:extLst>
              <a:ext uri="{FF2B5EF4-FFF2-40B4-BE49-F238E27FC236}">
                <a16:creationId xmlns:a16="http://schemas.microsoft.com/office/drawing/2014/main" id="{28235132-C1DF-49F0-9358-0F4D93BCF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200" y="2128614"/>
            <a:ext cx="2879083" cy="260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641915"/>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D79F8D-8978-4518-9300-F4CC75C738ED}"/>
              </a:ext>
            </a:extLst>
          </p:cNvPr>
          <p:cNvSpPr/>
          <p:nvPr/>
        </p:nvSpPr>
        <p:spPr>
          <a:xfrm>
            <a:off x="399995" y="278296"/>
            <a:ext cx="11385605" cy="6213944"/>
          </a:xfrm>
          <a:prstGeom prst="rect">
            <a:avLst/>
          </a:prstGeom>
          <a:blipFill dpi="0" rotWithShape="1">
            <a:blip r:embed="rId2">
              <a:alphaModFix amt="1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134CBB02-3159-4DF3-A090-EE204B5CA295}"/>
              </a:ext>
            </a:extLst>
          </p:cNvPr>
          <p:cNvSpPr/>
          <p:nvPr/>
        </p:nvSpPr>
        <p:spPr>
          <a:xfrm>
            <a:off x="2518576" y="2210643"/>
            <a:ext cx="8301824" cy="1938992"/>
          </a:xfrm>
          <a:prstGeom prst="rect">
            <a:avLst/>
          </a:prstGeom>
        </p:spPr>
        <p:txBody>
          <a:bodyPr wrap="square">
            <a:spAutoFit/>
          </a:bodyPr>
          <a:lstStyle/>
          <a:p>
            <a:r>
              <a:rPr lang="en-NZ" sz="4000" b="1" dirty="0">
                <a:solidFill>
                  <a:srgbClr val="14171A"/>
                </a:solidFill>
                <a:latin typeface="system-ui"/>
              </a:rPr>
              <a:t>Serverless doesn't mean "no servers", it just means you don't have to care about them.</a:t>
            </a:r>
            <a:endParaRPr lang="en-NZ" sz="4000" b="1" dirty="0"/>
          </a:p>
        </p:txBody>
      </p:sp>
    </p:spTree>
    <p:extLst>
      <p:ext uri="{BB962C8B-B14F-4D97-AF65-F5344CB8AC3E}">
        <p14:creationId xmlns:p14="http://schemas.microsoft.com/office/powerpoint/2010/main" val="3153883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69F0AA-46CC-4D8A-8A2D-5105D652DED3}"/>
              </a:ext>
            </a:extLst>
          </p:cNvPr>
          <p:cNvSpPr/>
          <p:nvPr/>
        </p:nvSpPr>
        <p:spPr>
          <a:xfrm>
            <a:off x="298517" y="235670"/>
            <a:ext cx="11764651" cy="6495068"/>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5" name="Picture 2" descr="Image result for microsoft logo png">
            <a:extLst>
              <a:ext uri="{FF2B5EF4-FFF2-40B4-BE49-F238E27FC236}">
                <a16:creationId xmlns:a16="http://schemas.microsoft.com/office/drawing/2014/main" id="{6BCA6E8B-9B51-4A5E-A20B-90546E2597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894" b="13064"/>
          <a:stretch/>
        </p:blipFill>
        <p:spPr bwMode="auto">
          <a:xfrm>
            <a:off x="2609866" y="451945"/>
            <a:ext cx="8107383" cy="17972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zure functions png">
            <a:extLst>
              <a:ext uri="{FF2B5EF4-FFF2-40B4-BE49-F238E27FC236}">
                <a16:creationId xmlns:a16="http://schemas.microsoft.com/office/drawing/2014/main" id="{925DF009-53C9-49CD-B6A2-3C9ACBEC1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9724" y="4744923"/>
            <a:ext cx="3225506" cy="14589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functions png">
            <a:extLst>
              <a:ext uri="{FF2B5EF4-FFF2-40B4-BE49-F238E27FC236}">
                <a16:creationId xmlns:a16="http://schemas.microsoft.com/office/drawing/2014/main" id="{067D4B0D-F54F-4EFA-8225-FE1DFA79DF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731" y="4874038"/>
            <a:ext cx="1522851" cy="135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46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 Integration Bootcamp NZ_Template_2018.pptx" id="{48CDA943-8D75-4B68-B93A-F3FEBCB3BF66}" vid="{43F47440-22AA-4F95-A911-9D854778CC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Serverless-HA</Template>
  <TotalTime>1739</TotalTime>
  <Words>1827</Words>
  <Application>Microsoft Office PowerPoint</Application>
  <PresentationFormat>Widescreen</PresentationFormat>
  <Paragraphs>303</Paragraphs>
  <Slides>54</Slides>
  <Notes>4</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Arial</vt:lpstr>
      <vt:lpstr>Calibri</vt:lpstr>
      <vt:lpstr>Calibri Light</vt:lpstr>
      <vt:lpstr>calluna-sans-1</vt:lpstr>
      <vt:lpstr>Ink Free</vt:lpstr>
      <vt:lpstr>proxima-nova-1</vt:lpstr>
      <vt:lpstr>Segoe UI</vt:lpstr>
      <vt:lpstr>Segoe UI Black</vt:lpstr>
      <vt:lpstr>system-ui</vt:lpstr>
      <vt:lpstr>Wingdings</vt:lpstr>
      <vt:lpstr>Office Theme</vt:lpstr>
      <vt:lpstr>Does it matter?</vt:lpstr>
      <vt:lpstr>Presenter</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don’t care; we are Serverless!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 material</vt:lpstr>
      <vt:lpstr>Reference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it matter?</dc:title>
  <dc:creator>Tariq Younas (AT)</dc:creator>
  <cp:lastModifiedBy>Tariq Younas (AT)</cp:lastModifiedBy>
  <cp:revision>41</cp:revision>
  <dcterms:created xsi:type="dcterms:W3CDTF">2019-03-25T19:21:25Z</dcterms:created>
  <dcterms:modified xsi:type="dcterms:W3CDTF">2019-03-30T09:15:51Z</dcterms:modified>
</cp:coreProperties>
</file>